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7" r:id="rId4"/>
    <p:sldId id="259" r:id="rId5"/>
    <p:sldId id="260" r:id="rId6"/>
    <p:sldId id="261" r:id="rId7"/>
    <p:sldId id="262" r:id="rId8"/>
    <p:sldId id="264" r:id="rId9"/>
    <p:sldId id="267" r:id="rId10"/>
    <p:sldId id="263" r:id="rId11"/>
    <p:sldId id="266" r:id="rId12"/>
    <p:sldId id="265" r:id="rId13"/>
    <p:sldId id="269"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99FF"/>
    <a:srgbClr val="1B7B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660"/>
  </p:normalViewPr>
  <p:slideViewPr>
    <p:cSldViewPr snapToGrid="0">
      <p:cViewPr>
        <p:scale>
          <a:sx n="63" d="100"/>
          <a:sy n="63" d="100"/>
        </p:scale>
        <p:origin x="948" y="663"/>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0:18:56.659"/>
    </inkml:context>
    <inkml:brush xml:id="br0">
      <inkml:brushProperty name="width" value="0.2" units="cm"/>
      <inkml:brushProperty name="height" value="0.2" units="cm"/>
      <inkml:brushProperty name="color" value="#E71224"/>
    </inkml:brush>
  </inkml:definitions>
  <inkml:trace contextRef="#ctx0" brushRef="#br0">24 11935 24575,'0'0'0,"0"0"0,0 0 0,0 0 0,0 0 0,-1-3 0,-6-28 0,1 0 0,2-1 0,1 1 0,1-1 0,4-48 0,-1 62 0,2 0 0,0 1 0,1-1 0,1 1 0,0 0 0,2 0 0,0 1 0,0-1 0,2 2 0,0-1 0,17-21 0,46-62 0,-61 81 0,-1-1 0,0 1 0,12-38 0,12-60 0,15-45 0,-39 132 0,20-56 0,69-139 0,-39 110 0,32-56 0,-68 131 0,2 0 0,36-40 0,-33 48 0,1 2 0,40-30 0,-40 33 0,33-36 0,-57 55 0,-1 0 0,0 0 0,-1-1 0,0 0 0,5-11 0,8-16 0,15-34 0,-24 49 0,0-1 0,8-39 0,-16 59 0,4-17 0,-4 14 0,1 0 0,-1 1 0,1-1 0,0 1 0,0-1 0,1 1 0,-1 0 0,0-1 0,1 1 0,0 0 0,0 0 0,0 0 0,0 0 0,0 0 0,5-3 0,-2 0 0,1 1 0,-2-1 0,1 0 0,-1 0 0,7-14 0,-6 12 0,0 0 0,0 0 0,9-10 0,12-11 0,41-59 0,16-26 0,-68 96 0,1 0 0,1 2 0,36-29 0,62-29 0,-77 52 0,-1-2 0,-1-2 0,47-43 0,56-59 0,-122 108 0,25-35 0,-20 26 0,-13 14 0,0 1 0,9-22 0,-9 18 0,14-21 0,-13 23 0,58-75 0,-59 80 0,1 0 0,1 1 0,0 1 0,0 0 0,24-15 0,90-37 0,-108 52 0,0 0 0,0-2 0,24-19 0,-23 16 0,5-4 0,-17 12 0,1 1 0,-1 0 0,1 0 0,0 1 0,0-1 0,1 2 0,13-6 0,-16 7 0,-1 0 0,1 0 0,-1-1 0,1 0 0,-1 1 0,6-7 0,-6 6 0,1-1 0,0 1 0,0 0 0,0 0 0,5-2 0,30-5 0,-14 4 0,-15 3 0,-1-1 0,1 0 0,-1 0 0,0-2 0,-1 1 0,17-12 0,-16 7 0,15-17 0,-9 8 0,-5 6 0,15-24 0,-20 27 0,2-1 0,-1 1 0,1 1 0,12-12 0,20-21 0,-12 13 0,18-22 0,-30 33 0,0 0 0,34-28 0,42-21 0,68-54 0,-134 99 0,0-2 0,-2-1 0,37-48 0,-49 52 0,0 0 0,-1 0 0,-2-1 0,12-36 0,7-18 0,-10 35 0,2 1 0,2 1 0,44-60 0,-48 75 0,2 0 0,1 1 0,1 2 0,1 0 0,1 1 0,27-17 0,-15 11 0,-1-3 0,-2-1 0,39-43 0,11-11 0,-57 59 0,-1-1 0,-2-1 0,0 0 0,25-43 0,8-31 0,10-17 0,-55 100 0,2 1 0,0 0 0,1 0 0,19-16 0,-13 16 0,44-26 0,-41 28 0,34-27 0,29-42 0,-21 20 0,-45 46 0,2 2 0,25-16 0,-31 23 0,-1-1 0,1-1 0,-2 0 0,0-1 0,0-1 0,17-21 0,86-141 0,-107 157 0,-1 0 0,10-27 0,-14 30 0,0 0 0,2 1 0,0 0 0,0 0 0,14-17 0,178-185 0,-195 211 0,159-135 0,2-3 0,-125 100 0,-1-2 0,44-68 0,-66 84 0,20-49 0,-24 50 0,0 0 0,21-30 0,-9 22 0,2 1 0,2 1 0,1 2 0,1 0 0,2 3 0,64-46 0,-42 38 0,93-66 0,-118 79 0,0-1 0,42-48 0,-50 47 0,-1 0 0,-2-2 0,0 0 0,27-59 0,-35 65 0,1 1 0,0 0 0,2 1 0,0 1 0,1 0 0,1 1 0,1 0 0,32-26 0,12-1 0,96-54 0,-90 59 0,76-59 0,-123 83 0,-2-1 0,0 0 0,0-2 0,-2 0 0,0-1 0,-1 0 0,-2-2 0,0 1 0,19-45 0,-21 40 0,2 0 0,0 1 0,2 1 0,1 1 0,0 0 0,2 0 0,22-20 0,-12 16 0,2 1 0,0 1 0,2 2 0,53-30 0,147-87 0,-204 120 0,-1-2 0,0-1 0,-2 0 0,-1-2 0,-1-1 0,21-29 0,-17 10 0,-18 28 0,14-17 0,1 4 0,2 1 0,1 2 0,1 1 0,1 1 0,44-29 0,-32 29 0,2 2 0,54-21 0,-4 2 0,-69 30 0,-2-1 0,1-1 0,22-18 0,-31 20 0,-1 0 0,0-1 0,-1 0 0,0-1 0,14-22 0,23-54 0,-15 23 0,-29 59 0,1 0 0,0 0 0,0 1 0,1 0 0,-1 0 0,2 1 0,-1-1 0,1 2 0,13-9 0,9-3 0,44-16 0,-26 12 0,203-81 0,-137 59 0,-99 36 0,1 0 0,-1-1 0,0 0 0,-1-1 0,0-1 0,0 0 0,-1-1 0,0 0 0,16-20 0,-6 5 0,1 0 0,1 2 0,2 1 0,0 1 0,2 1 0,0 2 0,43-22 0,109-40 0,25-12 0,-164 71 0,-1-2 0,67-52 0,-48 26 0,28-23 0,-70 60 0,1 0 0,1 2 0,22-11 0,-4 8 0,1 2 0,0 1 0,51-7 0,-43 10 0,76-25 0,-107 27 0,-1 0 0,0-1 0,-1 0 0,0-1 0,0-1 0,-1 0 0,0-1 0,22-21 0,-25 20 0,0 2 0,1-1 0,0 1 0,1 1 0,0 0 0,0 1 0,1 0 0,-1 0 0,1 2 0,1 0 0,16-5 0,49-9 0,-35 8 0,80-29 0,34-21 0,-154 60 0,0 0 0,-1-1 0,1 1 0,0 0 0,-1-1 0,0 0 0,1 0 0,-1 0 0,0 0 0,0 0 0,5-5 0,-6 3 0,-3 6 0,0-1-89,1 0-1,-1 1 1,0-1-1,0 0 1,0 0-1,0 0 1,0 0-1,-1 0 1,1 0-1,0 0 1,0-1-1,-3 2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0:19:10.678"/>
    </inkml:context>
    <inkml:brush xml:id="br0">
      <inkml:brushProperty name="width" value="0.2" units="cm"/>
      <inkml:brushProperty name="height" value="0.2" units="cm"/>
      <inkml:brushProperty name="color" value="#E71224"/>
    </inkml:brush>
  </inkml:definitions>
  <inkml:trace contextRef="#ctx0" brushRef="#br0">589 11946 24575,'-1'15'0,"0"-11"0,-3 31 0,-2 1 0,-1-1 0,-19 52 0,23-74 0,0-1 0,1 1 0,0 0 0,1 0 0,1 15 0,0-23 0,-1 5 0,0 1 0,-1 0 0,0 0 0,-1-1 0,-5 16 0,-26 51 0,16-37 0,-21 51 0,-33 71 0,-34 101 0,88-212 0,-35 118 0,19-67 0,-3 11 0,4 7 0,14-58 0,3 1 0,-12 97 0,28-149 0,0-8 0,0 0 0,-1 0 0,1 1 0,0-1 0,-1 0 0,0 0 0,1 1 0,-1-1 0,-1 0 0,0 3 0,21-36 0,-18 27 0,1 1 0,-1-1 0,0 0 0,0 0 0,0 0 0,-1 0 0,1 0 0,-1 1 0,0-1 0,1-6 0,-7-59 0,5-128 0,9 112 0,32-138 0,-36 202 0,102-480 0,-39 249 0,-3 16 0,-60 218 0,39-157 0,-33 140 0,2 1 0,2 0 0,18-33 0,5 1 0,14-25 0,61-145 0,-93 185 0,14-38 0,54-103 0,-26 63 0,-4 7 0,-45 99 0,1 1 0,0 1 0,24-28 0,91-112 0,-82 98 0,87-90 0,-114 133 0,127-127 0,-112 108 0,59-84 0,-82 101 0,0 0 0,-2 0 0,0-1 0,8-34 0,-11 33 0,2 0 0,0 0 0,2 1 0,13-24 0,6 4 0,2 0 0,2 2 0,1 2 0,2 1 0,1 2 0,2 1 0,63-41 0,106-64 0,-191 128 0,-1-1 0,0-1 0,-1-1 0,0 0 0,-1-1 0,-1 0 0,0-1 0,-1-1 0,-1 0 0,17-34 0,-14 24 0,1 1 0,2 0 0,1 2 0,1 0 0,1 1 0,0 0 0,2 2 0,30-23 0,28-15 0,101-56 0,-170 108 0,33-19 0,94-60 0,-113 67 0,0 0 0,-1-1 0,24-27 0,-37 34 0,-2 0 0,0 0 0,8-16 0,-8 12 0,22-28 0,1 9 0,1 2 0,57-46 0,84-50 0,-15 13 0,-116 82 0,64-64 0,-95 86 0,0-1 0,-1-1 0,-1 0 0,0 0 0,-1-1 0,0 0 0,-2-1 0,12-34 0,-11 26 0,1-1 0,2 1 0,1 1 0,0 0 0,2 1 0,0 0 0,2 1 0,1 1 0,33-34 0,8 1 0,2 3 0,69-46 0,-48 42 0,37-26 0,-97 64 0,0-1 0,-1-1 0,20-24 0,-29 28 0,-1-1 0,-1 0 0,0 0 0,-1-1 0,10-32 0,-10 27 0,1 0 0,21-38 0,-7 26 0,2 1 0,1 1 0,2 1 0,1 2 0,45-36 0,177-114 0,-154 114 0,-81 55 0,-1-2 0,0 0 0,-1-1 0,-1 0 0,0-1 0,-1-1 0,0 0 0,-1-1 0,-1 0 0,0 0 0,-2-1 0,0 0 0,9-27 0,-5 12 0,1 1 0,1 0 0,1 1 0,2 0 0,1 2 0,32-39 0,-10 21 0,1 2 0,83-67 0,8 22 0,-16 12 0,-100 64 0,0 0 0,-1-1 0,-1-1 0,23-29 0,-21 18 0,-1-1 0,-1 0 0,-1-1 0,10-35 0,23-47 0,-26 70 0,2 2 0,2 0 0,1 1 0,2 2 0,1 1 0,2 1 0,1 1 0,53-41 0,15-10 0,147-159 0,-227 220 0,-1 0 0,28-48 0,21-55 0,5-9 0,-58 111 0,1 1 0,2 1 0,29-33 0,383-315 0,-407 351 0,0-1 0,-1-1 0,-2 0 0,21-28 0,-13 10 0,40-73 0,-56 92 0,0 0 0,1 1 0,1 0 0,1 1 0,1 0 0,0 1 0,1 1 0,23-17 0,51-36 0,191-108 0,-172 115 0,-93 50 0,0 0 0,-1-1 0,0-1 0,18-21 0,-12 8 0,-1-2 0,18-35 0,-26 41 0,1 1 0,1 0 0,1 1 0,0 1 0,30-29 0,-14 25 0,1 1 0,55-29 0,-13 8 0,-63 36 0,251-150 0,-244 147 0,-1-1 0,0 0 0,0-2 0,-1 0 0,-1-1 0,0 0 0,14-19 0,-6 4 0,0 2 0,2 0 0,1 2 0,1 0 0,56-37 0,-47 40 0,78-33 0,43-4 0,-32 13 0,-109 40 0,0-2 0,-1 0 0,0 0 0,0-1 0,-1-1 0,0-1 0,-1 0 0,0 0 0,-1-2 0,0 1 0,17-25 0,-13 16 0,1 2 0,1 0 0,0 1 0,2 1 0,0 1 0,0 0 0,40-21 0,8 2 0,91-32 0,61-31 0,-203 89 0,1-2 0,-2 0 0,1-1 0,-2-1 0,0-1 0,0 0 0,-1 0 0,-1-2 0,20-29 0,-25 31 0,1 1 0,1 0 0,0 1 0,1-1 0,0 2 0,1 0 0,0 0 0,0 1 0,1 1 0,1 0 0,15-8 0,276-104 0,-294 117 0,53-17 0,-27 10 0,-1-2 0,57-29 0,-78 33 0,-1-2 0,0 0 0,15-14 0,-16 13 0,0 1 0,1-1 0,19-9 0,4 1 0,0 3 0,67-22 0,84-11 0,-107 29 0,-60 16 0,0-2 0,-1 0 0,0-1 0,0-1 0,-1-1 0,0-1 0,-1-1 0,33-26 0,-31 21 0,0 0 0,2 2 0,0 0 0,0 2 0,2 0 0,-1 1 0,2 2 0,32-10 0,74-8 0,-23 6 0,-102 21 0,3-2 0,1 1 0,19-2 0,-27 4 0,1 0 0,0 0 0,0 1 0,0-1 0,0 0 0,0 1 0,-1 0 0,1 0 0,0 0 0,-1 0 0,1 0 0,0 0 0,-1 1 0,4 2 0,-4-3 0,-1 1 0,1-1 0,-1 1 0,0 0 0,0-1 0,0 1 0,0 0 0,0 0 0,0-1 0,0 1 0,0 0 0,-1 0 0,1 3 0,7 14 0,-8-18 0,1-1 0,-1 0 0,0 1 0,1-1 0,-1 1 0,1-1 0,-1 0 0,1 1 0,-1-1 0,1 0 0,-1 0 0,1 1 0,-1-1 0,1 0 0,-1 0 0,1 0 0,-1 0 0,1 0 0,-1 0 0,1 0 0,0 0 0,-1 0 0,1 0 0,-1 0 0,1 0 0,-1 0 0,1 0 0,-1 0 0,1 0 0,1-1 0,-2 1 0,0-1 0,1 1 0,-1 0 0,1 0 0,-1 0 0,1 0 0,-1 0 0,1-1 0,-1 1 0,1 0 0,-1 0 0,1 0 0,-1 0 0,1 0 0,-1 1 0,1-1 0,-1 0 0,1 0 0,-1 0 0,1 0 0,-1 0 0,1 1 0,-1-1 0,0 0 0,1 0 0,-1 1 0,1-1 0,-1 0 0,0 1 0,1-1 0,-1 0 0,0 1 0,1-1 0,-1 1 0,16-21 0,-16 20 0,1-1 0,-1 1 0,1-1 0,-1 1 0,1 0 0,0-1 0,-1 1 0,1 0 0,-1 0 0,1 0 0,0-1 0,-1 1 0,1 0 0,0 0 0,0 0 0,0 1 0,-5 3 0,-11-12 0,9 5-195,0 0 0,0 1 0,0 0 0,0 0 0,0 1 0,-8-1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9943DE-D8CB-46EE-A423-12A9DFD637B4}" type="datetimeFigureOut">
              <a:rPr kumimoji="1" lang="ja-JP" altLang="en-US" smtClean="0"/>
              <a:t>2024/10/4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3F253-A36B-47D5-89B2-040A49DE7BF7}" type="slidenum">
              <a:rPr kumimoji="1" lang="ja-JP" altLang="en-US" smtClean="0"/>
              <a:t>‹#›</a:t>
            </a:fld>
            <a:endParaRPr kumimoji="1" lang="ja-JP" altLang="en-US"/>
          </a:p>
        </p:txBody>
      </p:sp>
    </p:spTree>
    <p:extLst>
      <p:ext uri="{BB962C8B-B14F-4D97-AF65-F5344CB8AC3E}">
        <p14:creationId xmlns:p14="http://schemas.microsoft.com/office/powerpoint/2010/main" val="9620347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F53F253-A36B-47D5-89B2-040A49DE7BF7}" type="slidenum">
              <a:rPr kumimoji="1" lang="ja-JP" altLang="en-US" smtClean="0"/>
              <a:t>1</a:t>
            </a:fld>
            <a:endParaRPr kumimoji="1" lang="ja-JP" altLang="en-US"/>
          </a:p>
        </p:txBody>
      </p:sp>
    </p:spTree>
    <p:extLst>
      <p:ext uri="{BB962C8B-B14F-4D97-AF65-F5344CB8AC3E}">
        <p14:creationId xmlns:p14="http://schemas.microsoft.com/office/powerpoint/2010/main" val="137071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F53F253-A36B-47D5-89B2-040A49DE7BF7}" type="slidenum">
              <a:rPr kumimoji="1" lang="ja-JP" altLang="en-US" smtClean="0"/>
              <a:t>8</a:t>
            </a:fld>
            <a:endParaRPr kumimoji="1" lang="ja-JP" altLang="en-US"/>
          </a:p>
        </p:txBody>
      </p:sp>
    </p:spTree>
    <p:extLst>
      <p:ext uri="{BB962C8B-B14F-4D97-AF65-F5344CB8AC3E}">
        <p14:creationId xmlns:p14="http://schemas.microsoft.com/office/powerpoint/2010/main" val="3487528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E7D65-3935-8872-5984-3F831FF4F8D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62040EE-F7D4-051D-E9D9-31DD828C7C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83AD8EC-FAD1-52F7-A1D9-9259EAE7DEEE}"/>
              </a:ext>
            </a:extLst>
          </p:cNvPr>
          <p:cNvSpPr>
            <a:spLocks noGrp="1"/>
          </p:cNvSpPr>
          <p:nvPr>
            <p:ph type="dt" sz="half" idx="10"/>
          </p:nvPr>
        </p:nvSpPr>
        <p:spPr/>
        <p:txBody>
          <a:bodyPr/>
          <a:lstStyle/>
          <a:p>
            <a:fld id="{83BE68D7-1814-41E0-9306-AEF42B1A1CEE}" type="datetimeFigureOut">
              <a:rPr kumimoji="1" lang="ja-JP" altLang="en-US" smtClean="0"/>
              <a:t>2024/10/4</a:t>
            </a:fld>
            <a:endParaRPr kumimoji="1" lang="ja-JP" altLang="en-US"/>
          </a:p>
        </p:txBody>
      </p:sp>
      <p:sp>
        <p:nvSpPr>
          <p:cNvPr id="5" name="フッター プレースホルダー 4">
            <a:extLst>
              <a:ext uri="{FF2B5EF4-FFF2-40B4-BE49-F238E27FC236}">
                <a16:creationId xmlns:a16="http://schemas.microsoft.com/office/drawing/2014/main" id="{6913669D-DB0C-81E3-4255-D68CADD4FBF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6B928ED-0279-BF54-52AE-FE2987C64589}"/>
              </a:ext>
            </a:extLst>
          </p:cNvPr>
          <p:cNvSpPr>
            <a:spLocks noGrp="1"/>
          </p:cNvSpPr>
          <p:nvPr>
            <p:ph type="sldNum" sz="quarter" idx="12"/>
          </p:nvPr>
        </p:nvSpPr>
        <p:spPr/>
        <p:txBody>
          <a:body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449026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B9E353-D587-5D18-3F4D-530CA074E33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1C1165A-275D-5F2C-72C9-6E6F3DB48D7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E0C387-8A84-6575-55BB-C04FDEB55EED}"/>
              </a:ext>
            </a:extLst>
          </p:cNvPr>
          <p:cNvSpPr>
            <a:spLocks noGrp="1"/>
          </p:cNvSpPr>
          <p:nvPr>
            <p:ph type="dt" sz="half" idx="10"/>
          </p:nvPr>
        </p:nvSpPr>
        <p:spPr/>
        <p:txBody>
          <a:bodyPr/>
          <a:lstStyle/>
          <a:p>
            <a:fld id="{83BE68D7-1814-41E0-9306-AEF42B1A1CEE}" type="datetimeFigureOut">
              <a:rPr kumimoji="1" lang="ja-JP" altLang="en-US" smtClean="0"/>
              <a:t>2024/10/4</a:t>
            </a:fld>
            <a:endParaRPr kumimoji="1" lang="ja-JP" altLang="en-US"/>
          </a:p>
        </p:txBody>
      </p:sp>
      <p:sp>
        <p:nvSpPr>
          <p:cNvPr id="5" name="フッター プレースホルダー 4">
            <a:extLst>
              <a:ext uri="{FF2B5EF4-FFF2-40B4-BE49-F238E27FC236}">
                <a16:creationId xmlns:a16="http://schemas.microsoft.com/office/drawing/2014/main" id="{5E9C5C2F-B0BE-AF47-20BF-D1245A62FD0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DBEEB2-542B-1659-A32F-F74856F8F64D}"/>
              </a:ext>
            </a:extLst>
          </p:cNvPr>
          <p:cNvSpPr>
            <a:spLocks noGrp="1"/>
          </p:cNvSpPr>
          <p:nvPr>
            <p:ph type="sldNum" sz="quarter" idx="12"/>
          </p:nvPr>
        </p:nvSpPr>
        <p:spPr/>
        <p:txBody>
          <a:body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3573149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EAC85AD-2B2D-7E9A-FBDE-6C3799944B3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E7C488-BBF6-B895-7D3A-8A62B305AEB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07379D4-BE48-4432-7D4E-FDAA2E432DE0}"/>
              </a:ext>
            </a:extLst>
          </p:cNvPr>
          <p:cNvSpPr>
            <a:spLocks noGrp="1"/>
          </p:cNvSpPr>
          <p:nvPr>
            <p:ph type="dt" sz="half" idx="10"/>
          </p:nvPr>
        </p:nvSpPr>
        <p:spPr/>
        <p:txBody>
          <a:bodyPr/>
          <a:lstStyle/>
          <a:p>
            <a:fld id="{83BE68D7-1814-41E0-9306-AEF42B1A1CEE}" type="datetimeFigureOut">
              <a:rPr kumimoji="1" lang="ja-JP" altLang="en-US" smtClean="0"/>
              <a:t>2024/10/4</a:t>
            </a:fld>
            <a:endParaRPr kumimoji="1" lang="ja-JP" altLang="en-US"/>
          </a:p>
        </p:txBody>
      </p:sp>
      <p:sp>
        <p:nvSpPr>
          <p:cNvPr id="5" name="フッター プレースホルダー 4">
            <a:extLst>
              <a:ext uri="{FF2B5EF4-FFF2-40B4-BE49-F238E27FC236}">
                <a16:creationId xmlns:a16="http://schemas.microsoft.com/office/drawing/2014/main" id="{4FC354AD-7276-9A0A-34D3-34B6D632804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78C15C2-8022-200F-54A0-FE7B9E8B581A}"/>
              </a:ext>
            </a:extLst>
          </p:cNvPr>
          <p:cNvSpPr>
            <a:spLocks noGrp="1"/>
          </p:cNvSpPr>
          <p:nvPr>
            <p:ph type="sldNum" sz="quarter" idx="12"/>
          </p:nvPr>
        </p:nvSpPr>
        <p:spPr/>
        <p:txBody>
          <a:body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266244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AE0DE7-D373-0D9E-8402-24105E5DB26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60DD117-873F-3746-EF4B-9FB2E7CBD6E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59ABB4-EDF8-F029-B356-74CFCB586EB1}"/>
              </a:ext>
            </a:extLst>
          </p:cNvPr>
          <p:cNvSpPr>
            <a:spLocks noGrp="1"/>
          </p:cNvSpPr>
          <p:nvPr>
            <p:ph type="dt" sz="half" idx="10"/>
          </p:nvPr>
        </p:nvSpPr>
        <p:spPr/>
        <p:txBody>
          <a:bodyPr/>
          <a:lstStyle/>
          <a:p>
            <a:fld id="{83BE68D7-1814-41E0-9306-AEF42B1A1CEE}" type="datetimeFigureOut">
              <a:rPr kumimoji="1" lang="ja-JP" altLang="en-US" smtClean="0"/>
              <a:t>2024/10/4</a:t>
            </a:fld>
            <a:endParaRPr kumimoji="1" lang="ja-JP" altLang="en-US"/>
          </a:p>
        </p:txBody>
      </p:sp>
      <p:sp>
        <p:nvSpPr>
          <p:cNvPr id="5" name="フッター プレースホルダー 4">
            <a:extLst>
              <a:ext uri="{FF2B5EF4-FFF2-40B4-BE49-F238E27FC236}">
                <a16:creationId xmlns:a16="http://schemas.microsoft.com/office/drawing/2014/main" id="{112844A6-E8D7-576E-085F-1CAAFE497E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E51E32-B686-517B-9D48-441A04BE3132}"/>
              </a:ext>
            </a:extLst>
          </p:cNvPr>
          <p:cNvSpPr>
            <a:spLocks noGrp="1"/>
          </p:cNvSpPr>
          <p:nvPr>
            <p:ph type="sldNum" sz="quarter" idx="12"/>
          </p:nvPr>
        </p:nvSpPr>
        <p:spPr/>
        <p:txBody>
          <a:body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885771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9E083E-3AE3-9358-5139-0AE1CA0DDE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4BB060-3EEB-0E0B-2349-4368E7F383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F46C3B8-0D0F-EB9A-889A-C404A9B7B612}"/>
              </a:ext>
            </a:extLst>
          </p:cNvPr>
          <p:cNvSpPr>
            <a:spLocks noGrp="1"/>
          </p:cNvSpPr>
          <p:nvPr>
            <p:ph type="dt" sz="half" idx="10"/>
          </p:nvPr>
        </p:nvSpPr>
        <p:spPr/>
        <p:txBody>
          <a:bodyPr/>
          <a:lstStyle/>
          <a:p>
            <a:fld id="{83BE68D7-1814-41E0-9306-AEF42B1A1CEE}" type="datetimeFigureOut">
              <a:rPr kumimoji="1" lang="ja-JP" altLang="en-US" smtClean="0"/>
              <a:t>2024/10/4</a:t>
            </a:fld>
            <a:endParaRPr kumimoji="1" lang="ja-JP" altLang="en-US"/>
          </a:p>
        </p:txBody>
      </p:sp>
      <p:sp>
        <p:nvSpPr>
          <p:cNvPr id="5" name="フッター プレースホルダー 4">
            <a:extLst>
              <a:ext uri="{FF2B5EF4-FFF2-40B4-BE49-F238E27FC236}">
                <a16:creationId xmlns:a16="http://schemas.microsoft.com/office/drawing/2014/main" id="{9127FDB1-2690-9E3B-74FE-1250155BC67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EAEE709-FF44-42DD-4D94-0FFA210A8ECC}"/>
              </a:ext>
            </a:extLst>
          </p:cNvPr>
          <p:cNvSpPr>
            <a:spLocks noGrp="1"/>
          </p:cNvSpPr>
          <p:nvPr>
            <p:ph type="sldNum" sz="quarter" idx="12"/>
          </p:nvPr>
        </p:nvSpPr>
        <p:spPr/>
        <p:txBody>
          <a:body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3865612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CABEA-0227-7E6C-A424-6C8C06875D9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ABED05-13D4-36F9-3E71-93D26A4CE03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ADE594A-F493-C1AA-8721-D1FEB9AD548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2E17872-F08A-2024-5A63-FA8609AF45F7}"/>
              </a:ext>
            </a:extLst>
          </p:cNvPr>
          <p:cNvSpPr>
            <a:spLocks noGrp="1"/>
          </p:cNvSpPr>
          <p:nvPr>
            <p:ph type="dt" sz="half" idx="10"/>
          </p:nvPr>
        </p:nvSpPr>
        <p:spPr/>
        <p:txBody>
          <a:bodyPr/>
          <a:lstStyle/>
          <a:p>
            <a:fld id="{83BE68D7-1814-41E0-9306-AEF42B1A1CEE}" type="datetimeFigureOut">
              <a:rPr kumimoji="1" lang="ja-JP" altLang="en-US" smtClean="0"/>
              <a:t>2024/10/4</a:t>
            </a:fld>
            <a:endParaRPr kumimoji="1" lang="ja-JP" altLang="en-US"/>
          </a:p>
        </p:txBody>
      </p:sp>
      <p:sp>
        <p:nvSpPr>
          <p:cNvPr id="6" name="フッター プレースホルダー 5">
            <a:extLst>
              <a:ext uri="{FF2B5EF4-FFF2-40B4-BE49-F238E27FC236}">
                <a16:creationId xmlns:a16="http://schemas.microsoft.com/office/drawing/2014/main" id="{FB029D45-D52A-4E6E-8E48-77B01A7CD3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909F2CB-8E62-5FF3-0A19-8BED89F1E202}"/>
              </a:ext>
            </a:extLst>
          </p:cNvPr>
          <p:cNvSpPr>
            <a:spLocks noGrp="1"/>
          </p:cNvSpPr>
          <p:nvPr>
            <p:ph type="sldNum" sz="quarter" idx="12"/>
          </p:nvPr>
        </p:nvSpPr>
        <p:spPr/>
        <p:txBody>
          <a:body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197031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AE8772-F152-5075-2777-5BB12B83997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E82665C-5B33-E742-B1FB-9DCB47385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D39DFE5-4BA9-EE46-DA8A-0F7EF72DAFB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3DDC395-63DE-2500-3408-461D9850EB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CE488D5-A318-8E4E-BD52-85511BE076C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01DFBB8-610D-8314-D0F6-CDB29A72A32A}"/>
              </a:ext>
            </a:extLst>
          </p:cNvPr>
          <p:cNvSpPr>
            <a:spLocks noGrp="1"/>
          </p:cNvSpPr>
          <p:nvPr>
            <p:ph type="dt" sz="half" idx="10"/>
          </p:nvPr>
        </p:nvSpPr>
        <p:spPr/>
        <p:txBody>
          <a:bodyPr/>
          <a:lstStyle/>
          <a:p>
            <a:fld id="{83BE68D7-1814-41E0-9306-AEF42B1A1CEE}" type="datetimeFigureOut">
              <a:rPr kumimoji="1" lang="ja-JP" altLang="en-US" smtClean="0"/>
              <a:t>2024/10/4</a:t>
            </a:fld>
            <a:endParaRPr kumimoji="1" lang="ja-JP" altLang="en-US"/>
          </a:p>
        </p:txBody>
      </p:sp>
      <p:sp>
        <p:nvSpPr>
          <p:cNvPr id="8" name="フッター プレースホルダー 7">
            <a:extLst>
              <a:ext uri="{FF2B5EF4-FFF2-40B4-BE49-F238E27FC236}">
                <a16:creationId xmlns:a16="http://schemas.microsoft.com/office/drawing/2014/main" id="{E3578861-E865-306F-5C99-745F691BA0F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BA41CDB-C3D1-FD2A-4F69-78BAFD2AFF8B}"/>
              </a:ext>
            </a:extLst>
          </p:cNvPr>
          <p:cNvSpPr>
            <a:spLocks noGrp="1"/>
          </p:cNvSpPr>
          <p:nvPr>
            <p:ph type="sldNum" sz="quarter" idx="12"/>
          </p:nvPr>
        </p:nvSpPr>
        <p:spPr/>
        <p:txBody>
          <a:body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870660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16EB48-BA04-393E-ED64-4A913A35E7E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46A708E-7BEF-C793-6E67-74855ADCC60D}"/>
              </a:ext>
            </a:extLst>
          </p:cNvPr>
          <p:cNvSpPr>
            <a:spLocks noGrp="1"/>
          </p:cNvSpPr>
          <p:nvPr>
            <p:ph type="dt" sz="half" idx="10"/>
          </p:nvPr>
        </p:nvSpPr>
        <p:spPr/>
        <p:txBody>
          <a:bodyPr/>
          <a:lstStyle/>
          <a:p>
            <a:fld id="{83BE68D7-1814-41E0-9306-AEF42B1A1CEE}" type="datetimeFigureOut">
              <a:rPr kumimoji="1" lang="ja-JP" altLang="en-US" smtClean="0"/>
              <a:t>2024/10/4</a:t>
            </a:fld>
            <a:endParaRPr kumimoji="1" lang="ja-JP" altLang="en-US"/>
          </a:p>
        </p:txBody>
      </p:sp>
      <p:sp>
        <p:nvSpPr>
          <p:cNvPr id="4" name="フッター プレースホルダー 3">
            <a:extLst>
              <a:ext uri="{FF2B5EF4-FFF2-40B4-BE49-F238E27FC236}">
                <a16:creationId xmlns:a16="http://schemas.microsoft.com/office/drawing/2014/main" id="{F46C0DD0-9525-D8D5-FB56-71D2485F6A5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F282C4A-B3AD-C4B4-C452-7643E2CCF6F9}"/>
              </a:ext>
            </a:extLst>
          </p:cNvPr>
          <p:cNvSpPr>
            <a:spLocks noGrp="1"/>
          </p:cNvSpPr>
          <p:nvPr>
            <p:ph type="sldNum" sz="quarter" idx="12"/>
          </p:nvPr>
        </p:nvSpPr>
        <p:spPr/>
        <p:txBody>
          <a:body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1486440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2380A10-8012-8AFC-B160-5E0C9732E948}"/>
              </a:ext>
            </a:extLst>
          </p:cNvPr>
          <p:cNvSpPr>
            <a:spLocks noGrp="1"/>
          </p:cNvSpPr>
          <p:nvPr>
            <p:ph type="dt" sz="half" idx="10"/>
          </p:nvPr>
        </p:nvSpPr>
        <p:spPr/>
        <p:txBody>
          <a:bodyPr/>
          <a:lstStyle/>
          <a:p>
            <a:fld id="{83BE68D7-1814-41E0-9306-AEF42B1A1CEE}" type="datetimeFigureOut">
              <a:rPr kumimoji="1" lang="ja-JP" altLang="en-US" smtClean="0"/>
              <a:t>2024/10/4</a:t>
            </a:fld>
            <a:endParaRPr kumimoji="1" lang="ja-JP" altLang="en-US"/>
          </a:p>
        </p:txBody>
      </p:sp>
      <p:sp>
        <p:nvSpPr>
          <p:cNvPr id="3" name="フッター プレースホルダー 2">
            <a:extLst>
              <a:ext uri="{FF2B5EF4-FFF2-40B4-BE49-F238E27FC236}">
                <a16:creationId xmlns:a16="http://schemas.microsoft.com/office/drawing/2014/main" id="{52C1F135-C74E-285B-9D5B-E4D8191437E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92A4944-CA7F-04E1-3B24-10125930D6B5}"/>
              </a:ext>
            </a:extLst>
          </p:cNvPr>
          <p:cNvSpPr>
            <a:spLocks noGrp="1"/>
          </p:cNvSpPr>
          <p:nvPr>
            <p:ph type="sldNum" sz="quarter" idx="12"/>
          </p:nvPr>
        </p:nvSpPr>
        <p:spPr/>
        <p:txBody>
          <a:body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81433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E5EB6-83EE-3558-0DE8-B20EC6AA724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D3803AA-F94D-7935-F7A0-BF9E4C38C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2C56E67-5788-2E17-8286-E96E6201A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3F10981-1005-00BD-1756-1B78963365BF}"/>
              </a:ext>
            </a:extLst>
          </p:cNvPr>
          <p:cNvSpPr>
            <a:spLocks noGrp="1"/>
          </p:cNvSpPr>
          <p:nvPr>
            <p:ph type="dt" sz="half" idx="10"/>
          </p:nvPr>
        </p:nvSpPr>
        <p:spPr/>
        <p:txBody>
          <a:bodyPr/>
          <a:lstStyle/>
          <a:p>
            <a:fld id="{83BE68D7-1814-41E0-9306-AEF42B1A1CEE}" type="datetimeFigureOut">
              <a:rPr kumimoji="1" lang="ja-JP" altLang="en-US" smtClean="0"/>
              <a:t>2024/10/4</a:t>
            </a:fld>
            <a:endParaRPr kumimoji="1" lang="ja-JP" altLang="en-US"/>
          </a:p>
        </p:txBody>
      </p:sp>
      <p:sp>
        <p:nvSpPr>
          <p:cNvPr id="6" name="フッター プレースホルダー 5">
            <a:extLst>
              <a:ext uri="{FF2B5EF4-FFF2-40B4-BE49-F238E27FC236}">
                <a16:creationId xmlns:a16="http://schemas.microsoft.com/office/drawing/2014/main" id="{EA55993D-C332-B777-2C48-EC30980D480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616B13D-E378-DA92-4AAB-65A8AFD5C8C7}"/>
              </a:ext>
            </a:extLst>
          </p:cNvPr>
          <p:cNvSpPr>
            <a:spLocks noGrp="1"/>
          </p:cNvSpPr>
          <p:nvPr>
            <p:ph type="sldNum" sz="quarter" idx="12"/>
          </p:nvPr>
        </p:nvSpPr>
        <p:spPr/>
        <p:txBody>
          <a:body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3742079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096CF6-81E4-8325-9D01-3446C300726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6D473DD-295C-7453-DCE3-628E51C5C9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514CEB0-A2AE-E586-DCC1-C9C4BEF03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D037BEE-7B60-68A0-1D0D-2CC3CD34DDD1}"/>
              </a:ext>
            </a:extLst>
          </p:cNvPr>
          <p:cNvSpPr>
            <a:spLocks noGrp="1"/>
          </p:cNvSpPr>
          <p:nvPr>
            <p:ph type="dt" sz="half" idx="10"/>
          </p:nvPr>
        </p:nvSpPr>
        <p:spPr/>
        <p:txBody>
          <a:bodyPr/>
          <a:lstStyle/>
          <a:p>
            <a:fld id="{83BE68D7-1814-41E0-9306-AEF42B1A1CEE}" type="datetimeFigureOut">
              <a:rPr kumimoji="1" lang="ja-JP" altLang="en-US" smtClean="0"/>
              <a:t>2024/10/4</a:t>
            </a:fld>
            <a:endParaRPr kumimoji="1" lang="ja-JP" altLang="en-US"/>
          </a:p>
        </p:txBody>
      </p:sp>
      <p:sp>
        <p:nvSpPr>
          <p:cNvPr id="6" name="フッター プレースホルダー 5">
            <a:extLst>
              <a:ext uri="{FF2B5EF4-FFF2-40B4-BE49-F238E27FC236}">
                <a16:creationId xmlns:a16="http://schemas.microsoft.com/office/drawing/2014/main" id="{684DBAEF-B3CA-95D2-D4A9-0D1D8C3530D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EE7C27-4CAD-3C9D-BE3A-64C734D79EAF}"/>
              </a:ext>
            </a:extLst>
          </p:cNvPr>
          <p:cNvSpPr>
            <a:spLocks noGrp="1"/>
          </p:cNvSpPr>
          <p:nvPr>
            <p:ph type="sldNum" sz="quarter" idx="12"/>
          </p:nvPr>
        </p:nvSpPr>
        <p:spPr/>
        <p:txBody>
          <a:body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2910976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26EBE4F-A0E0-37FC-3986-E95245192F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B235E3-4FEF-C173-0D78-D8A31D3D88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4C0BA84-A039-718B-3F25-753E02404C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3BE68D7-1814-41E0-9306-AEF42B1A1CEE}" type="datetimeFigureOut">
              <a:rPr kumimoji="1" lang="ja-JP" altLang="en-US" smtClean="0"/>
              <a:t>2024/10/4</a:t>
            </a:fld>
            <a:endParaRPr kumimoji="1" lang="ja-JP" altLang="en-US"/>
          </a:p>
        </p:txBody>
      </p:sp>
      <p:sp>
        <p:nvSpPr>
          <p:cNvPr id="5" name="フッター プレースホルダー 4">
            <a:extLst>
              <a:ext uri="{FF2B5EF4-FFF2-40B4-BE49-F238E27FC236}">
                <a16:creationId xmlns:a16="http://schemas.microsoft.com/office/drawing/2014/main" id="{AD24D7EA-55BA-B588-F306-DBC0B594B2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60F0DBD-A048-E8EF-C181-BC5ABB56D6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DC396A-840C-46B2-A6A9-D2E9260940A9}" type="slidenum">
              <a:rPr kumimoji="1" lang="ja-JP" altLang="en-US" smtClean="0"/>
              <a:t>‹#›</a:t>
            </a:fld>
            <a:endParaRPr kumimoji="1" lang="ja-JP" altLang="en-US"/>
          </a:p>
        </p:txBody>
      </p:sp>
    </p:spTree>
    <p:extLst>
      <p:ext uri="{BB962C8B-B14F-4D97-AF65-F5344CB8AC3E}">
        <p14:creationId xmlns:p14="http://schemas.microsoft.com/office/powerpoint/2010/main" val="193650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11.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00191-6A14-5CA5-A432-7CA76BAC89BB}"/>
              </a:ext>
            </a:extLst>
          </p:cNvPr>
          <p:cNvSpPr>
            <a:spLocks noGrp="1"/>
          </p:cNvSpPr>
          <p:nvPr>
            <p:ph type="ctrTitle"/>
          </p:nvPr>
        </p:nvSpPr>
        <p:spPr>
          <a:xfrm>
            <a:off x="121870" y="669631"/>
            <a:ext cx="11635410" cy="2387600"/>
          </a:xfrm>
        </p:spPr>
        <p:txBody>
          <a:bodyPr>
            <a:normAutofit/>
          </a:bodyPr>
          <a:lstStyle/>
          <a:p>
            <a:r>
              <a:rPr kumimoji="1" lang="ja-JP" altLang="en-US" sz="4000" b="1" dirty="0"/>
              <a:t>台風経路アンサンブルシミュレーションによる</a:t>
            </a:r>
            <a:br>
              <a:rPr kumimoji="1" lang="en-US" altLang="ja-JP" sz="4000" b="1" dirty="0"/>
            </a:br>
            <a:r>
              <a:rPr kumimoji="1" lang="ja-JP" altLang="en-US" sz="4000" b="1" dirty="0"/>
              <a:t>土砂災害全国ハザードマップ開発</a:t>
            </a:r>
          </a:p>
        </p:txBody>
      </p:sp>
      <p:sp>
        <p:nvSpPr>
          <p:cNvPr id="3" name="字幕 2">
            <a:extLst>
              <a:ext uri="{FF2B5EF4-FFF2-40B4-BE49-F238E27FC236}">
                <a16:creationId xmlns:a16="http://schemas.microsoft.com/office/drawing/2014/main" id="{84BC666F-066E-FBA1-A5D7-567B3145631D}"/>
              </a:ext>
            </a:extLst>
          </p:cNvPr>
          <p:cNvSpPr>
            <a:spLocks noGrp="1"/>
          </p:cNvSpPr>
          <p:nvPr>
            <p:ph type="subTitle" idx="1"/>
          </p:nvPr>
        </p:nvSpPr>
        <p:spPr>
          <a:xfrm>
            <a:off x="713014" y="4380366"/>
            <a:ext cx="10765971" cy="1655762"/>
          </a:xfrm>
        </p:spPr>
        <p:txBody>
          <a:bodyPr>
            <a:normAutofit/>
          </a:bodyPr>
          <a:lstStyle/>
          <a:p>
            <a:r>
              <a:rPr kumimoji="1" lang="ja-JP" altLang="en-US" sz="1400" b="1" dirty="0"/>
              <a:t>軍司大輔 </a:t>
            </a:r>
            <a:r>
              <a:rPr kumimoji="1" lang="en-US" altLang="ja-JP" sz="1400" b="1" dirty="0"/>
              <a:t>(</a:t>
            </a:r>
            <a:r>
              <a:rPr kumimoji="1" lang="ja-JP" altLang="en-US" sz="1400" b="1" dirty="0"/>
              <a:t>横 浜 国 立 大 学 大 学 院 </a:t>
            </a:r>
            <a:r>
              <a:rPr kumimoji="1" lang="en-US" altLang="ja-JP" sz="1400" b="1" dirty="0"/>
              <a:t>)</a:t>
            </a:r>
            <a:r>
              <a:rPr kumimoji="1" lang="ja-JP" altLang="en-US" sz="1400" b="1" dirty="0"/>
              <a:t>・ 筆 保 弘 徳 ・（ 横 浜 国 立 大 学 大 学 院 ）、 森 山 文 晶 （ 横 浜 国 立 大 学 台</a:t>
            </a:r>
          </a:p>
          <a:p>
            <a:r>
              <a:rPr kumimoji="1" lang="ja-JP" altLang="en-US" sz="1400" b="1" dirty="0"/>
              <a:t>風科学技術 研 究 センター ）、澁 谷 亮 輔（ 横 浜 国 立 大 学 台 風 科 学 技 術 研 究 セ ン タ ー ）高野雄 紀（株式</a:t>
            </a:r>
          </a:p>
          <a:p>
            <a:r>
              <a:rPr kumimoji="1" lang="ja-JP" altLang="en-US" sz="1400" b="1" dirty="0"/>
              <a:t>会 社 ウ ェ ザ ー マ ッ プ ）</a:t>
            </a:r>
          </a:p>
          <a:p>
            <a:endParaRPr kumimoji="1" lang="ja-JP" altLang="en-US" dirty="0"/>
          </a:p>
        </p:txBody>
      </p:sp>
    </p:spTree>
    <p:extLst>
      <p:ext uri="{BB962C8B-B14F-4D97-AF65-F5344CB8AC3E}">
        <p14:creationId xmlns:p14="http://schemas.microsoft.com/office/powerpoint/2010/main" val="1419420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28C2C406-0479-BFA0-E6EE-8F5FAA134CC6}"/>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9F007EFD-F184-B28A-F61E-CF0655DD2CC1}"/>
              </a:ext>
            </a:extLst>
          </p:cNvPr>
          <p:cNvSpPr txBox="1"/>
          <p:nvPr/>
        </p:nvSpPr>
        <p:spPr>
          <a:xfrm>
            <a:off x="287080" y="240637"/>
            <a:ext cx="10685720" cy="461665"/>
          </a:xfrm>
          <a:prstGeom prst="rect">
            <a:avLst/>
          </a:prstGeom>
          <a:noFill/>
        </p:spPr>
        <p:txBody>
          <a:bodyPr wrap="square" rtlCol="0">
            <a:spAutoFit/>
          </a:bodyPr>
          <a:lstStyle/>
          <a:p>
            <a:r>
              <a:rPr kumimoji="1" lang="ja-JP" altLang="en-US" sz="2400" b="1" dirty="0"/>
              <a:t>地方別、都道府県別で期間内最大危険度を平均（地方ごとの結果）</a:t>
            </a:r>
            <a:endParaRPr kumimoji="1" lang="en-US" altLang="ja-JP" sz="2400" b="1" dirty="0"/>
          </a:p>
        </p:txBody>
      </p:sp>
      <p:pic>
        <p:nvPicPr>
          <p:cNvPr id="5" name="図 4" descr="グラフ&#10;&#10;自動的に生成された説明">
            <a:extLst>
              <a:ext uri="{FF2B5EF4-FFF2-40B4-BE49-F238E27FC236}">
                <a16:creationId xmlns:a16="http://schemas.microsoft.com/office/drawing/2014/main" id="{0445B1A8-F108-5E2D-7373-53E51FBFF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537" y="903215"/>
            <a:ext cx="9633354" cy="5986780"/>
          </a:xfrm>
          <a:prstGeom prst="rect">
            <a:avLst/>
          </a:prstGeom>
        </p:spPr>
      </p:pic>
      <p:sp>
        <p:nvSpPr>
          <p:cNvPr id="6" name="正方形/長方形 5">
            <a:extLst>
              <a:ext uri="{FF2B5EF4-FFF2-40B4-BE49-F238E27FC236}">
                <a16:creationId xmlns:a16="http://schemas.microsoft.com/office/drawing/2014/main" id="{FAADC3CE-1E3A-2A7F-8E16-EAB4E6B5640B}"/>
              </a:ext>
            </a:extLst>
          </p:cNvPr>
          <p:cNvSpPr/>
          <p:nvPr/>
        </p:nvSpPr>
        <p:spPr>
          <a:xfrm>
            <a:off x="1412956" y="1364324"/>
            <a:ext cx="5314278" cy="690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最も危険度が高いと考えられるのは関東地方</a:t>
            </a:r>
          </a:p>
        </p:txBody>
      </p:sp>
    </p:spTree>
    <p:extLst>
      <p:ext uri="{BB962C8B-B14F-4D97-AF65-F5344CB8AC3E}">
        <p14:creationId xmlns:p14="http://schemas.microsoft.com/office/powerpoint/2010/main" val="3747356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コネクタ 1">
            <a:extLst>
              <a:ext uri="{FF2B5EF4-FFF2-40B4-BE49-F238E27FC236}">
                <a16:creationId xmlns:a16="http://schemas.microsoft.com/office/drawing/2014/main" id="{7D479356-FF87-F334-C1A4-3A7ECBA9BAE8}"/>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sp>
        <p:nvSpPr>
          <p:cNvPr id="3" name="テキスト ボックス 2">
            <a:extLst>
              <a:ext uri="{FF2B5EF4-FFF2-40B4-BE49-F238E27FC236}">
                <a16:creationId xmlns:a16="http://schemas.microsoft.com/office/drawing/2014/main" id="{25A535E4-EC58-2618-DBFA-BAF620DEF4C8}"/>
              </a:ext>
            </a:extLst>
          </p:cNvPr>
          <p:cNvSpPr txBox="1"/>
          <p:nvPr/>
        </p:nvSpPr>
        <p:spPr>
          <a:xfrm>
            <a:off x="287080" y="240637"/>
            <a:ext cx="10685720" cy="461665"/>
          </a:xfrm>
          <a:prstGeom prst="rect">
            <a:avLst/>
          </a:prstGeom>
          <a:noFill/>
        </p:spPr>
        <p:txBody>
          <a:bodyPr wrap="square" rtlCol="0">
            <a:spAutoFit/>
          </a:bodyPr>
          <a:lstStyle/>
          <a:p>
            <a:r>
              <a:rPr kumimoji="1" lang="ja-JP" altLang="en-US" sz="2400" b="1" dirty="0"/>
              <a:t>地方別、都道府県別で時間内最大危険度を平均（都道府県ごとの結果）</a:t>
            </a:r>
            <a:endParaRPr kumimoji="1" lang="en-US" altLang="ja-JP" sz="2400" b="1" dirty="0"/>
          </a:p>
        </p:txBody>
      </p:sp>
      <p:pic>
        <p:nvPicPr>
          <p:cNvPr id="13" name="図 12">
            <a:extLst>
              <a:ext uri="{FF2B5EF4-FFF2-40B4-BE49-F238E27FC236}">
                <a16:creationId xmlns:a16="http://schemas.microsoft.com/office/drawing/2014/main" id="{990F2060-9F46-B937-DD9C-A3AC6C964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80" y="2114732"/>
            <a:ext cx="5508869" cy="3763854"/>
          </a:xfrm>
          <a:prstGeom prst="rect">
            <a:avLst/>
          </a:prstGeom>
        </p:spPr>
      </p:pic>
      <p:pic>
        <p:nvPicPr>
          <p:cNvPr id="18" name="図 17">
            <a:extLst>
              <a:ext uri="{FF2B5EF4-FFF2-40B4-BE49-F238E27FC236}">
                <a16:creationId xmlns:a16="http://schemas.microsoft.com/office/drawing/2014/main" id="{697D300D-24BF-CA7E-049B-87F403708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353" y="2114732"/>
            <a:ext cx="5224820" cy="3763853"/>
          </a:xfrm>
          <a:prstGeom prst="rect">
            <a:avLst/>
          </a:prstGeom>
        </p:spPr>
      </p:pic>
      <p:sp>
        <p:nvSpPr>
          <p:cNvPr id="5" name="テキスト ボックス 4">
            <a:extLst>
              <a:ext uri="{FF2B5EF4-FFF2-40B4-BE49-F238E27FC236}">
                <a16:creationId xmlns:a16="http://schemas.microsoft.com/office/drawing/2014/main" id="{EAC9D254-4B23-3214-594F-AF137A150426}"/>
              </a:ext>
            </a:extLst>
          </p:cNvPr>
          <p:cNvSpPr txBox="1"/>
          <p:nvPr/>
        </p:nvSpPr>
        <p:spPr>
          <a:xfrm>
            <a:off x="1231900" y="979415"/>
            <a:ext cx="7283450" cy="923330"/>
          </a:xfrm>
          <a:prstGeom prst="rect">
            <a:avLst/>
          </a:prstGeom>
          <a:noFill/>
        </p:spPr>
        <p:txBody>
          <a:bodyPr wrap="square" rtlCol="0">
            <a:spAutoFit/>
          </a:bodyPr>
          <a:lstStyle/>
          <a:p>
            <a:r>
              <a:rPr lang="ja-JP" altLang="en-US" b="1" dirty="0">
                <a:solidFill>
                  <a:srgbClr val="FF0000"/>
                </a:solidFill>
              </a:rPr>
              <a:t>赤</a:t>
            </a:r>
            <a:r>
              <a:rPr lang="ja-JP" altLang="en-US" dirty="0"/>
              <a:t>：直撃経路（仮）</a:t>
            </a:r>
            <a:endParaRPr lang="en-US" altLang="ja-JP" dirty="0"/>
          </a:p>
          <a:p>
            <a:r>
              <a:rPr lang="ja-JP" altLang="en-US" dirty="0"/>
              <a:t>各都道府県の県庁所在地に台風の中心位置が最も接近した経路</a:t>
            </a:r>
            <a:endParaRPr lang="en-US" altLang="ja-JP" dirty="0"/>
          </a:p>
          <a:p>
            <a:r>
              <a:rPr kumimoji="1" lang="ja-JP" altLang="en-US" b="1" dirty="0"/>
              <a:t>黒</a:t>
            </a:r>
            <a:r>
              <a:rPr kumimoji="1" lang="ja-JP" altLang="en-US" dirty="0"/>
              <a:t>：</a:t>
            </a:r>
            <a:r>
              <a:rPr kumimoji="1" lang="en-US" altLang="ja-JP" dirty="0"/>
              <a:t>CTL</a:t>
            </a:r>
            <a:endParaRPr kumimoji="1" lang="ja-JP" altLang="en-US" dirty="0"/>
          </a:p>
        </p:txBody>
      </p:sp>
      <p:sp>
        <p:nvSpPr>
          <p:cNvPr id="6" name="正方形/長方形 5">
            <a:extLst>
              <a:ext uri="{FF2B5EF4-FFF2-40B4-BE49-F238E27FC236}">
                <a16:creationId xmlns:a16="http://schemas.microsoft.com/office/drawing/2014/main" id="{13650D3D-2964-52FE-C89A-943AEBEDE29B}"/>
              </a:ext>
            </a:extLst>
          </p:cNvPr>
          <p:cNvSpPr/>
          <p:nvPr/>
        </p:nvSpPr>
        <p:spPr>
          <a:xfrm>
            <a:off x="2825750" y="5998092"/>
            <a:ext cx="5738798" cy="782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直撃経路よりも東側の経路で危険度が最大に</a:t>
            </a:r>
          </a:p>
        </p:txBody>
      </p:sp>
    </p:spTree>
    <p:extLst>
      <p:ext uri="{BB962C8B-B14F-4D97-AF65-F5344CB8AC3E}">
        <p14:creationId xmlns:p14="http://schemas.microsoft.com/office/powerpoint/2010/main" val="2863190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コネクタ 1">
            <a:extLst>
              <a:ext uri="{FF2B5EF4-FFF2-40B4-BE49-F238E27FC236}">
                <a16:creationId xmlns:a16="http://schemas.microsoft.com/office/drawing/2014/main" id="{7D479356-FF87-F334-C1A4-3A7ECBA9BAE8}"/>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sp>
        <p:nvSpPr>
          <p:cNvPr id="3" name="テキスト ボックス 2">
            <a:extLst>
              <a:ext uri="{FF2B5EF4-FFF2-40B4-BE49-F238E27FC236}">
                <a16:creationId xmlns:a16="http://schemas.microsoft.com/office/drawing/2014/main" id="{25A535E4-EC58-2618-DBFA-BAF620DEF4C8}"/>
              </a:ext>
            </a:extLst>
          </p:cNvPr>
          <p:cNvSpPr txBox="1"/>
          <p:nvPr/>
        </p:nvSpPr>
        <p:spPr>
          <a:xfrm>
            <a:off x="287080" y="240637"/>
            <a:ext cx="10685720" cy="461665"/>
          </a:xfrm>
          <a:prstGeom prst="rect">
            <a:avLst/>
          </a:prstGeom>
          <a:noFill/>
        </p:spPr>
        <p:txBody>
          <a:bodyPr wrap="square" rtlCol="0">
            <a:spAutoFit/>
          </a:bodyPr>
          <a:lstStyle/>
          <a:p>
            <a:r>
              <a:rPr kumimoji="1" lang="ja-JP" altLang="en-US" sz="2400" b="1" dirty="0"/>
              <a:t>地方別、都道府県別で時間内最大危険度を平均（都道府県ごとの結果）</a:t>
            </a:r>
            <a:endParaRPr kumimoji="1" lang="en-US" altLang="ja-JP" sz="2400" b="1" dirty="0"/>
          </a:p>
        </p:txBody>
      </p:sp>
      <p:pic>
        <p:nvPicPr>
          <p:cNvPr id="11" name="図 10">
            <a:extLst>
              <a:ext uri="{FF2B5EF4-FFF2-40B4-BE49-F238E27FC236}">
                <a16:creationId xmlns:a16="http://schemas.microsoft.com/office/drawing/2014/main" id="{77EE7782-6BD4-7A4E-4621-4E6D160B4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80" y="1688914"/>
            <a:ext cx="5755909" cy="3934528"/>
          </a:xfrm>
          <a:prstGeom prst="rect">
            <a:avLst/>
          </a:prstGeom>
        </p:spPr>
      </p:pic>
      <p:pic>
        <p:nvPicPr>
          <p:cNvPr id="15" name="図 14">
            <a:extLst>
              <a:ext uri="{FF2B5EF4-FFF2-40B4-BE49-F238E27FC236}">
                <a16:creationId xmlns:a16="http://schemas.microsoft.com/office/drawing/2014/main" id="{AE6BF75C-A776-0280-2434-D14022DFF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626" y="1733848"/>
            <a:ext cx="5104446" cy="3934528"/>
          </a:xfrm>
          <a:prstGeom prst="rect">
            <a:avLst/>
          </a:prstGeom>
        </p:spPr>
      </p:pic>
      <p:sp>
        <p:nvSpPr>
          <p:cNvPr id="20" name="正方形/長方形 19">
            <a:extLst>
              <a:ext uri="{FF2B5EF4-FFF2-40B4-BE49-F238E27FC236}">
                <a16:creationId xmlns:a16="http://schemas.microsoft.com/office/drawing/2014/main" id="{DC1C6A67-A933-08AF-540F-F58AA4D9645E}"/>
              </a:ext>
            </a:extLst>
          </p:cNvPr>
          <p:cNvSpPr/>
          <p:nvPr/>
        </p:nvSpPr>
        <p:spPr>
          <a:xfrm>
            <a:off x="2940050" y="5835357"/>
            <a:ext cx="5738798" cy="782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直撃経路よりも西側の経路で危険度が最大に</a:t>
            </a:r>
          </a:p>
        </p:txBody>
      </p:sp>
      <p:sp>
        <p:nvSpPr>
          <p:cNvPr id="21" name="テキスト ボックス 20">
            <a:extLst>
              <a:ext uri="{FF2B5EF4-FFF2-40B4-BE49-F238E27FC236}">
                <a16:creationId xmlns:a16="http://schemas.microsoft.com/office/drawing/2014/main" id="{416AC082-7D5D-E912-9A02-0888F6DF0F08}"/>
              </a:ext>
            </a:extLst>
          </p:cNvPr>
          <p:cNvSpPr txBox="1"/>
          <p:nvPr/>
        </p:nvSpPr>
        <p:spPr>
          <a:xfrm>
            <a:off x="1231900" y="979415"/>
            <a:ext cx="7283450" cy="923330"/>
          </a:xfrm>
          <a:prstGeom prst="rect">
            <a:avLst/>
          </a:prstGeom>
          <a:noFill/>
        </p:spPr>
        <p:txBody>
          <a:bodyPr wrap="square" rtlCol="0">
            <a:spAutoFit/>
          </a:bodyPr>
          <a:lstStyle/>
          <a:p>
            <a:r>
              <a:rPr lang="ja-JP" altLang="en-US" b="1" dirty="0">
                <a:solidFill>
                  <a:srgbClr val="FF0000"/>
                </a:solidFill>
              </a:rPr>
              <a:t>赤</a:t>
            </a:r>
            <a:r>
              <a:rPr lang="ja-JP" altLang="en-US" dirty="0"/>
              <a:t>：直撃経路（仮）</a:t>
            </a:r>
            <a:endParaRPr lang="en-US" altLang="ja-JP" dirty="0"/>
          </a:p>
          <a:p>
            <a:r>
              <a:rPr lang="ja-JP" altLang="en-US" dirty="0"/>
              <a:t>各都道府県の県庁所在地に台風の中心位置が最も接近した経路</a:t>
            </a:r>
            <a:endParaRPr lang="en-US" altLang="ja-JP" dirty="0"/>
          </a:p>
          <a:p>
            <a:r>
              <a:rPr kumimoji="1" lang="ja-JP" altLang="en-US" b="1" dirty="0"/>
              <a:t>黒</a:t>
            </a:r>
            <a:r>
              <a:rPr kumimoji="1" lang="ja-JP" altLang="en-US" dirty="0"/>
              <a:t>：</a:t>
            </a:r>
            <a:r>
              <a:rPr kumimoji="1" lang="en-US" altLang="ja-JP" dirty="0"/>
              <a:t>CTL</a:t>
            </a:r>
            <a:endParaRPr kumimoji="1" lang="ja-JP" altLang="en-US" dirty="0"/>
          </a:p>
        </p:txBody>
      </p:sp>
    </p:spTree>
    <p:extLst>
      <p:ext uri="{BB962C8B-B14F-4D97-AF65-F5344CB8AC3E}">
        <p14:creationId xmlns:p14="http://schemas.microsoft.com/office/powerpoint/2010/main" val="4175361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コネクタ 1">
            <a:extLst>
              <a:ext uri="{FF2B5EF4-FFF2-40B4-BE49-F238E27FC236}">
                <a16:creationId xmlns:a16="http://schemas.microsoft.com/office/drawing/2014/main" id="{AA76F72D-A12C-C1BB-D68A-88A67E63E816}"/>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sp>
        <p:nvSpPr>
          <p:cNvPr id="3" name="テキスト ボックス 2">
            <a:extLst>
              <a:ext uri="{FF2B5EF4-FFF2-40B4-BE49-F238E27FC236}">
                <a16:creationId xmlns:a16="http://schemas.microsoft.com/office/drawing/2014/main" id="{9C8DE893-3309-50AD-0D45-78E5F90B7243}"/>
              </a:ext>
            </a:extLst>
          </p:cNvPr>
          <p:cNvSpPr txBox="1"/>
          <p:nvPr/>
        </p:nvSpPr>
        <p:spPr>
          <a:xfrm>
            <a:off x="287079" y="240637"/>
            <a:ext cx="11255563" cy="461665"/>
          </a:xfrm>
          <a:prstGeom prst="rect">
            <a:avLst/>
          </a:prstGeom>
          <a:noFill/>
        </p:spPr>
        <p:txBody>
          <a:bodyPr wrap="square" rtlCol="0">
            <a:spAutoFit/>
          </a:bodyPr>
          <a:lstStyle/>
          <a:p>
            <a:r>
              <a:rPr lang="ja-JP" altLang="en-US" sz="2400" b="1" dirty="0"/>
              <a:t>台風が離れていても危険度が高く出やすい地域</a:t>
            </a:r>
            <a:endParaRPr kumimoji="1" lang="en-US" altLang="ja-JP" sz="2400" b="1" dirty="0"/>
          </a:p>
        </p:txBody>
      </p:sp>
      <p:pic>
        <p:nvPicPr>
          <p:cNvPr id="4" name="図 3">
            <a:extLst>
              <a:ext uri="{FF2B5EF4-FFF2-40B4-BE49-F238E27FC236}">
                <a16:creationId xmlns:a16="http://schemas.microsoft.com/office/drawing/2014/main" id="{2CEE9D1F-7E9E-50F8-301D-3AEB45F2AD0B}"/>
              </a:ext>
            </a:extLst>
          </p:cNvPr>
          <p:cNvPicPr>
            <a:picLocks noChangeAspect="1"/>
          </p:cNvPicPr>
          <p:nvPr/>
        </p:nvPicPr>
        <p:blipFill>
          <a:blip r:embed="rId2"/>
          <a:stretch>
            <a:fillRect/>
          </a:stretch>
        </p:blipFill>
        <p:spPr>
          <a:xfrm>
            <a:off x="0" y="4812852"/>
            <a:ext cx="12192000" cy="940910"/>
          </a:xfrm>
          <a:prstGeom prst="rect">
            <a:avLst/>
          </a:prstGeom>
        </p:spPr>
      </p:pic>
      <p:pic>
        <p:nvPicPr>
          <p:cNvPr id="6" name="図 5" descr="グラフ, 棒グラフ&#10;&#10;自動的に生成された説明">
            <a:extLst>
              <a:ext uri="{FF2B5EF4-FFF2-40B4-BE49-F238E27FC236}">
                <a16:creationId xmlns:a16="http://schemas.microsoft.com/office/drawing/2014/main" id="{BF0FA1BE-6BBC-23F2-4D73-2D8539FF2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056" y="1099982"/>
            <a:ext cx="5351352" cy="3214732"/>
          </a:xfrm>
          <a:prstGeom prst="rect">
            <a:avLst/>
          </a:prstGeom>
        </p:spPr>
      </p:pic>
      <p:sp>
        <p:nvSpPr>
          <p:cNvPr id="7" name="テキスト ボックス 6">
            <a:extLst>
              <a:ext uri="{FF2B5EF4-FFF2-40B4-BE49-F238E27FC236}">
                <a16:creationId xmlns:a16="http://schemas.microsoft.com/office/drawing/2014/main" id="{FE486937-061A-26D6-F213-BCE551ACEA12}"/>
              </a:ext>
            </a:extLst>
          </p:cNvPr>
          <p:cNvSpPr txBox="1"/>
          <p:nvPr/>
        </p:nvSpPr>
        <p:spPr>
          <a:xfrm>
            <a:off x="6096000" y="1957431"/>
            <a:ext cx="319314" cy="923330"/>
          </a:xfrm>
          <a:prstGeom prst="rect">
            <a:avLst/>
          </a:prstGeom>
          <a:noFill/>
        </p:spPr>
        <p:txBody>
          <a:bodyPr wrap="square" rtlCol="0">
            <a:spAutoFit/>
          </a:bodyPr>
          <a:lstStyle/>
          <a:p>
            <a:r>
              <a:rPr kumimoji="1" lang="ja-JP" altLang="en-US" dirty="0"/>
              <a:t>経路数</a:t>
            </a:r>
          </a:p>
        </p:txBody>
      </p:sp>
      <p:sp>
        <p:nvSpPr>
          <p:cNvPr id="8" name="テキスト ボックス 7">
            <a:extLst>
              <a:ext uri="{FF2B5EF4-FFF2-40B4-BE49-F238E27FC236}">
                <a16:creationId xmlns:a16="http://schemas.microsoft.com/office/drawing/2014/main" id="{8F9000DD-6D2B-CAB4-3A25-9251484AEC73}"/>
              </a:ext>
            </a:extLst>
          </p:cNvPr>
          <p:cNvSpPr txBox="1"/>
          <p:nvPr/>
        </p:nvSpPr>
        <p:spPr>
          <a:xfrm>
            <a:off x="457200" y="2045147"/>
            <a:ext cx="5261744" cy="1477328"/>
          </a:xfrm>
          <a:prstGeom prst="rect">
            <a:avLst/>
          </a:prstGeom>
          <a:noFill/>
        </p:spPr>
        <p:txBody>
          <a:bodyPr wrap="square" rtlCol="0">
            <a:spAutoFit/>
          </a:bodyPr>
          <a:lstStyle/>
          <a:p>
            <a:r>
              <a:rPr kumimoji="1" lang="ja-JP" altLang="en-US" dirty="0"/>
              <a:t>台風が離れていても危険度が高く出やすいのは、群馬、埼玉、神奈川である。</a:t>
            </a:r>
            <a:endParaRPr kumimoji="1" lang="en-US" altLang="ja-JP" dirty="0"/>
          </a:p>
          <a:p>
            <a:endParaRPr lang="en-US" altLang="ja-JP" dirty="0"/>
          </a:p>
          <a:p>
            <a:r>
              <a:rPr kumimoji="1" lang="ja-JP" altLang="en-US" dirty="0"/>
              <a:t>→地形などの山地面積だけではなく、都道府県の形上（東西幅）が関係している可能性</a:t>
            </a:r>
          </a:p>
        </p:txBody>
      </p:sp>
    </p:spTree>
    <p:extLst>
      <p:ext uri="{BB962C8B-B14F-4D97-AF65-F5344CB8AC3E}">
        <p14:creationId xmlns:p14="http://schemas.microsoft.com/office/powerpoint/2010/main" val="1568595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28C2C406-0479-BFA0-E6EE-8F5FAA134CC6}"/>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sp>
        <p:nvSpPr>
          <p:cNvPr id="2" name="テキスト ボックス 1">
            <a:extLst>
              <a:ext uri="{FF2B5EF4-FFF2-40B4-BE49-F238E27FC236}">
                <a16:creationId xmlns:a16="http://schemas.microsoft.com/office/drawing/2014/main" id="{DE658434-B8B0-ACDD-66D6-9742CC02BD26}"/>
              </a:ext>
            </a:extLst>
          </p:cNvPr>
          <p:cNvSpPr txBox="1"/>
          <p:nvPr/>
        </p:nvSpPr>
        <p:spPr>
          <a:xfrm>
            <a:off x="287080" y="240637"/>
            <a:ext cx="8160488" cy="461665"/>
          </a:xfrm>
          <a:prstGeom prst="rect">
            <a:avLst/>
          </a:prstGeom>
          <a:noFill/>
        </p:spPr>
        <p:txBody>
          <a:bodyPr wrap="square" rtlCol="0">
            <a:spAutoFit/>
          </a:bodyPr>
          <a:lstStyle/>
          <a:p>
            <a:r>
              <a:rPr lang="ja-JP" altLang="en-US" sz="2400" b="1" dirty="0"/>
              <a:t>台風経路アンサンブルシミュレーション（</a:t>
            </a:r>
            <a:r>
              <a:rPr lang="en-US" altLang="ja-JP" sz="2400" b="1" dirty="0"/>
              <a:t>TPES</a:t>
            </a:r>
            <a:r>
              <a:rPr lang="ja-JP" altLang="en-US" sz="2400" b="1" dirty="0"/>
              <a:t>）とは</a:t>
            </a:r>
            <a:endParaRPr kumimoji="1" lang="ja-JP" altLang="en-US" sz="2400" b="1" dirty="0"/>
          </a:p>
        </p:txBody>
      </p:sp>
      <p:sp>
        <p:nvSpPr>
          <p:cNvPr id="4" name="テキスト ボックス 3">
            <a:extLst>
              <a:ext uri="{FF2B5EF4-FFF2-40B4-BE49-F238E27FC236}">
                <a16:creationId xmlns:a16="http://schemas.microsoft.com/office/drawing/2014/main" id="{41CB5BC0-B8A2-23A3-008C-4724B11FAA00}"/>
              </a:ext>
            </a:extLst>
          </p:cNvPr>
          <p:cNvSpPr txBox="1"/>
          <p:nvPr/>
        </p:nvSpPr>
        <p:spPr>
          <a:xfrm>
            <a:off x="466946" y="903215"/>
            <a:ext cx="11382153" cy="2031325"/>
          </a:xfrm>
          <a:prstGeom prst="rect">
            <a:avLst/>
          </a:prstGeom>
          <a:noFill/>
        </p:spPr>
        <p:txBody>
          <a:bodyPr wrap="square" rtlCol="0">
            <a:spAutoFit/>
          </a:bodyPr>
          <a:lstStyle/>
          <a:p>
            <a:r>
              <a:rPr lang="ja-JP" altLang="en-US" b="1" dirty="0"/>
              <a:t>山崎</a:t>
            </a:r>
            <a:r>
              <a:rPr lang="en-US" altLang="ja-JP" b="1" dirty="0"/>
              <a:t>-2014</a:t>
            </a:r>
            <a:r>
              <a:rPr lang="ja-JP" altLang="en-US" b="1" dirty="0"/>
              <a:t>卒論  </a:t>
            </a:r>
            <a:endParaRPr lang="en-US" altLang="ja-JP" b="1" dirty="0"/>
          </a:p>
          <a:p>
            <a:r>
              <a:rPr lang="ja-JP" altLang="en-US" b="1" dirty="0"/>
              <a:t>台風最大リスクの検証～もしも伊勢湾台風が関東を襲ったら～</a:t>
            </a:r>
            <a:endParaRPr lang="en-US" altLang="ja-JP" b="1" dirty="0"/>
          </a:p>
          <a:p>
            <a:endParaRPr lang="en-US" altLang="ja-JP" dirty="0"/>
          </a:p>
          <a:p>
            <a:r>
              <a:rPr lang="ja-JP" altLang="en-US" dirty="0"/>
              <a:t>台風による被害を減らすためには正確な被害予測が必要不可欠であるが、観測結果の事後解析では、サンプル数が十分でないため、台風経路と被害の分布の関係を議論する事が難しい。</a:t>
            </a:r>
            <a:endParaRPr lang="en-US" altLang="ja-JP" dirty="0"/>
          </a:p>
          <a:p>
            <a:r>
              <a:rPr lang="ja-JP" altLang="en-US" dirty="0"/>
              <a:t>　→数値シミュレーションによる仮想実験で、台風の経路を人為的に操作し、多くのサンプル数をもとに被害予測を行った。</a:t>
            </a:r>
            <a:endParaRPr lang="en-US" altLang="ja-JP" dirty="0"/>
          </a:p>
        </p:txBody>
      </p:sp>
      <p:pic>
        <p:nvPicPr>
          <p:cNvPr id="7" name="図 6" descr="ダイアグラム&#10;&#10;自動的に生成された説明">
            <a:extLst>
              <a:ext uri="{FF2B5EF4-FFF2-40B4-BE49-F238E27FC236}">
                <a16:creationId xmlns:a16="http://schemas.microsoft.com/office/drawing/2014/main" id="{C34B9673-518B-A1C4-0045-0079EEE69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659" y="3264313"/>
            <a:ext cx="4236382" cy="3353050"/>
          </a:xfrm>
          <a:prstGeom prst="rect">
            <a:avLst/>
          </a:prstGeom>
        </p:spPr>
      </p:pic>
      <p:pic>
        <p:nvPicPr>
          <p:cNvPr id="9" name="図 8" descr="ダイアグラム&#10;&#10;自動的に生成された説明">
            <a:extLst>
              <a:ext uri="{FF2B5EF4-FFF2-40B4-BE49-F238E27FC236}">
                <a16:creationId xmlns:a16="http://schemas.microsoft.com/office/drawing/2014/main" id="{7925FC48-281D-18AB-DDC3-5E6438878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381" y="3211539"/>
            <a:ext cx="4615619" cy="3576099"/>
          </a:xfrm>
          <a:prstGeom prst="rect">
            <a:avLst/>
          </a:prstGeom>
        </p:spPr>
      </p:pic>
      <p:pic>
        <p:nvPicPr>
          <p:cNvPr id="1026" name="Picture 2">
            <a:extLst>
              <a:ext uri="{FF2B5EF4-FFF2-40B4-BE49-F238E27FC236}">
                <a16:creationId xmlns:a16="http://schemas.microsoft.com/office/drawing/2014/main" id="{513BF1DC-6A2C-75FC-FC94-29CF29645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47538"/>
            <a:ext cx="3914222" cy="290410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35C49F2-9F30-4268-98AE-D2D19AB2E374}"/>
              </a:ext>
            </a:extLst>
          </p:cNvPr>
          <p:cNvSpPr txBox="1"/>
          <p:nvPr/>
        </p:nvSpPr>
        <p:spPr>
          <a:xfrm>
            <a:off x="4615620" y="6453125"/>
            <a:ext cx="3239133" cy="369332"/>
          </a:xfrm>
          <a:prstGeom prst="rect">
            <a:avLst/>
          </a:prstGeom>
          <a:noFill/>
        </p:spPr>
        <p:txBody>
          <a:bodyPr wrap="square" rtlCol="0">
            <a:spAutoFit/>
          </a:bodyPr>
          <a:lstStyle/>
          <a:p>
            <a:r>
              <a:rPr kumimoji="1" lang="ja-JP" altLang="en-US"/>
              <a:t>出典：筆保研究室</a:t>
            </a:r>
            <a:r>
              <a:rPr kumimoji="1" lang="en-US" altLang="ja-JP" dirty="0"/>
              <a:t>HP</a:t>
            </a:r>
            <a:endParaRPr kumimoji="1" lang="ja-JP" altLang="en-US" dirty="0"/>
          </a:p>
        </p:txBody>
      </p:sp>
      <p:sp>
        <p:nvSpPr>
          <p:cNvPr id="11" name="テキスト ボックス 10">
            <a:extLst>
              <a:ext uri="{FF2B5EF4-FFF2-40B4-BE49-F238E27FC236}">
                <a16:creationId xmlns:a16="http://schemas.microsoft.com/office/drawing/2014/main" id="{1C553A1C-51EF-7610-8A5C-A6E5C3AB2FC6}"/>
              </a:ext>
            </a:extLst>
          </p:cNvPr>
          <p:cNvSpPr txBox="1"/>
          <p:nvPr/>
        </p:nvSpPr>
        <p:spPr>
          <a:xfrm>
            <a:off x="215432" y="6453125"/>
            <a:ext cx="2572485" cy="369332"/>
          </a:xfrm>
          <a:prstGeom prst="rect">
            <a:avLst/>
          </a:prstGeom>
          <a:noFill/>
        </p:spPr>
        <p:txBody>
          <a:bodyPr wrap="square" rtlCol="0">
            <a:spAutoFit/>
          </a:bodyPr>
          <a:lstStyle/>
          <a:p>
            <a:r>
              <a:rPr kumimoji="1" lang="ja-JP" altLang="en-US" dirty="0"/>
              <a:t>出典：デジタル台風</a:t>
            </a:r>
          </a:p>
        </p:txBody>
      </p:sp>
    </p:spTree>
    <p:extLst>
      <p:ext uri="{BB962C8B-B14F-4D97-AF65-F5344CB8AC3E}">
        <p14:creationId xmlns:p14="http://schemas.microsoft.com/office/powerpoint/2010/main" val="2541396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28C2C406-0479-BFA0-E6EE-8F5FAA134CC6}"/>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6A614D81-A1F8-250B-C12E-31308F9D139F}"/>
              </a:ext>
            </a:extLst>
          </p:cNvPr>
          <p:cNvSpPr txBox="1"/>
          <p:nvPr/>
        </p:nvSpPr>
        <p:spPr>
          <a:xfrm>
            <a:off x="287080" y="240637"/>
            <a:ext cx="8160488" cy="461665"/>
          </a:xfrm>
          <a:prstGeom prst="rect">
            <a:avLst/>
          </a:prstGeom>
          <a:noFill/>
        </p:spPr>
        <p:txBody>
          <a:bodyPr wrap="square" rtlCol="0">
            <a:spAutoFit/>
          </a:bodyPr>
          <a:lstStyle/>
          <a:p>
            <a:r>
              <a:rPr kumimoji="1" lang="ja-JP" altLang="en-US" sz="2400" b="1" dirty="0"/>
              <a:t>全国台風ハザードマップについての先行研究</a:t>
            </a:r>
          </a:p>
        </p:txBody>
      </p:sp>
      <p:sp>
        <p:nvSpPr>
          <p:cNvPr id="7" name="テキスト ボックス 6">
            <a:extLst>
              <a:ext uri="{FF2B5EF4-FFF2-40B4-BE49-F238E27FC236}">
                <a16:creationId xmlns:a16="http://schemas.microsoft.com/office/drawing/2014/main" id="{3558DB7A-1A5C-9893-D0D3-A1C7594C342D}"/>
              </a:ext>
            </a:extLst>
          </p:cNvPr>
          <p:cNvSpPr txBox="1"/>
          <p:nvPr/>
        </p:nvSpPr>
        <p:spPr>
          <a:xfrm>
            <a:off x="578993" y="1696738"/>
            <a:ext cx="11158059" cy="2862322"/>
          </a:xfrm>
          <a:prstGeom prst="rect">
            <a:avLst/>
          </a:prstGeom>
          <a:noFill/>
        </p:spPr>
        <p:txBody>
          <a:bodyPr wrap="square" rtlCol="0">
            <a:spAutoFit/>
          </a:bodyPr>
          <a:lstStyle/>
          <a:p>
            <a:r>
              <a:rPr lang="ja-JP" altLang="en-US" dirty="0"/>
              <a:t>・水野</a:t>
            </a:r>
            <a:r>
              <a:rPr lang="en-US" altLang="ja-JP" dirty="0"/>
              <a:t>-2019</a:t>
            </a:r>
            <a:r>
              <a:rPr lang="ja-JP" altLang="en-US" dirty="0"/>
              <a:t>卒論「</a:t>
            </a:r>
            <a:r>
              <a:rPr lang="en-US" altLang="ja-JP" dirty="0"/>
              <a:t>TPES</a:t>
            </a:r>
            <a:r>
              <a:rPr lang="ja-JP" altLang="en-US" dirty="0"/>
              <a:t>全国版ハザードマップの開発（強風）」</a:t>
            </a:r>
            <a:endParaRPr lang="en-US" altLang="ja-JP" dirty="0"/>
          </a:p>
          <a:p>
            <a:endParaRPr lang="en-US" altLang="ja-JP" dirty="0"/>
          </a:p>
          <a:p>
            <a:r>
              <a:rPr lang="ja-JP" altLang="en-US" dirty="0"/>
              <a:t>・辻</a:t>
            </a:r>
            <a:r>
              <a:rPr lang="en-US" altLang="ja-JP" dirty="0"/>
              <a:t>-2019</a:t>
            </a:r>
            <a:r>
              <a:rPr lang="ja-JP" altLang="en-US" dirty="0"/>
              <a:t>修論「</a:t>
            </a:r>
            <a:r>
              <a:rPr lang="en-US" altLang="ja-JP" dirty="0"/>
              <a:t>TPES×</a:t>
            </a:r>
            <a:r>
              <a:rPr lang="ja-JP" altLang="en-US" b="1" dirty="0"/>
              <a:t>高潮</a:t>
            </a:r>
            <a:r>
              <a:rPr lang="ja-JP" altLang="en-US" dirty="0"/>
              <a:t>」</a:t>
            </a:r>
            <a:endParaRPr lang="en-US" altLang="ja-JP" dirty="0"/>
          </a:p>
          <a:p>
            <a:endParaRPr lang="en-US" altLang="ja-JP" dirty="0"/>
          </a:p>
          <a:p>
            <a:r>
              <a:rPr lang="ja-JP" altLang="en-US" dirty="0"/>
              <a:t>・大滝</a:t>
            </a:r>
            <a:r>
              <a:rPr lang="en-US" altLang="ja-JP" dirty="0"/>
              <a:t>-2019</a:t>
            </a:r>
            <a:r>
              <a:rPr lang="ja-JP" altLang="en-US" dirty="0"/>
              <a:t>修論「</a:t>
            </a:r>
            <a:r>
              <a:rPr lang="en-US" altLang="ja-JP" dirty="0"/>
              <a:t>TPES×</a:t>
            </a:r>
            <a:r>
              <a:rPr lang="ja-JP" altLang="en-US" b="1" dirty="0"/>
              <a:t>高潮</a:t>
            </a:r>
            <a:r>
              <a:rPr lang="ja-JP" altLang="en-US" dirty="0"/>
              <a:t>」</a:t>
            </a:r>
            <a:endParaRPr lang="en-US" altLang="ja-JP" dirty="0"/>
          </a:p>
          <a:p>
            <a:endParaRPr lang="en-US" altLang="ja-JP" dirty="0"/>
          </a:p>
          <a:p>
            <a:r>
              <a:rPr lang="ja-JP" altLang="en-US" dirty="0"/>
              <a:t>・鈴木</a:t>
            </a:r>
            <a:r>
              <a:rPr lang="en-US" altLang="ja-JP" dirty="0"/>
              <a:t>-2021</a:t>
            </a:r>
            <a:r>
              <a:rPr lang="ja-JP" altLang="en-US" dirty="0"/>
              <a:t>修論「</a:t>
            </a:r>
            <a:r>
              <a:rPr lang="en-US" altLang="ja-JP" dirty="0"/>
              <a:t>TPES×</a:t>
            </a:r>
            <a:r>
              <a:rPr lang="ja-JP" altLang="en-US" b="1" dirty="0"/>
              <a:t>高波</a:t>
            </a:r>
            <a:r>
              <a:rPr lang="ja-JP" altLang="en-US" dirty="0"/>
              <a:t>」</a:t>
            </a:r>
            <a:endParaRPr lang="en-US" altLang="ja-JP" dirty="0"/>
          </a:p>
          <a:p>
            <a:endParaRPr lang="en-US" altLang="ja-JP" dirty="0"/>
          </a:p>
          <a:p>
            <a:r>
              <a:rPr lang="ja-JP" altLang="en-US" dirty="0"/>
              <a:t>（筆保研究室</a:t>
            </a:r>
            <a:r>
              <a:rPr lang="en-US" altLang="ja-JP" dirty="0"/>
              <a:t>HP</a:t>
            </a:r>
            <a:r>
              <a:rPr lang="ja-JP" altLang="en-US" dirty="0"/>
              <a:t>に掲載）</a:t>
            </a:r>
            <a:endParaRPr lang="en-US" altLang="ja-JP" dirty="0"/>
          </a:p>
          <a:p>
            <a:endParaRPr lang="en-US" altLang="ja-JP" dirty="0"/>
          </a:p>
        </p:txBody>
      </p:sp>
      <p:sp>
        <p:nvSpPr>
          <p:cNvPr id="8" name="テキスト ボックス 7">
            <a:extLst>
              <a:ext uri="{FF2B5EF4-FFF2-40B4-BE49-F238E27FC236}">
                <a16:creationId xmlns:a16="http://schemas.microsoft.com/office/drawing/2014/main" id="{A29A8453-3FDB-04CE-CEA4-17F950037D8D}"/>
              </a:ext>
            </a:extLst>
          </p:cNvPr>
          <p:cNvSpPr txBox="1"/>
          <p:nvPr/>
        </p:nvSpPr>
        <p:spPr>
          <a:xfrm>
            <a:off x="1408380" y="4991374"/>
            <a:ext cx="8160488" cy="461665"/>
          </a:xfrm>
          <a:prstGeom prst="rect">
            <a:avLst/>
          </a:prstGeom>
          <a:noFill/>
        </p:spPr>
        <p:txBody>
          <a:bodyPr wrap="square" rtlCol="0">
            <a:spAutoFit/>
          </a:bodyPr>
          <a:lstStyle/>
          <a:p>
            <a:r>
              <a:rPr kumimoji="1" lang="ja-JP" altLang="en-US" sz="2400" b="1" dirty="0"/>
              <a:t>本研究では、全国台風ハザードマップ土砂災害</a:t>
            </a:r>
            <a:r>
              <a:rPr kumimoji="1" lang="en-US" altLang="ja-JP" sz="2400" b="1" dirty="0" err="1"/>
              <a:t>ver</a:t>
            </a:r>
            <a:r>
              <a:rPr kumimoji="1" lang="ja-JP" altLang="en-US" sz="2400" b="1" dirty="0"/>
              <a:t>を作成</a:t>
            </a:r>
          </a:p>
        </p:txBody>
      </p:sp>
    </p:spTree>
    <p:extLst>
      <p:ext uri="{BB962C8B-B14F-4D97-AF65-F5344CB8AC3E}">
        <p14:creationId xmlns:p14="http://schemas.microsoft.com/office/powerpoint/2010/main" val="339379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28C2C406-0479-BFA0-E6EE-8F5FAA134CC6}"/>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sp>
        <p:nvSpPr>
          <p:cNvPr id="2" name="テキスト ボックス 1">
            <a:extLst>
              <a:ext uri="{FF2B5EF4-FFF2-40B4-BE49-F238E27FC236}">
                <a16:creationId xmlns:a16="http://schemas.microsoft.com/office/drawing/2014/main" id="{DF98A2F3-6D58-CDB8-DB54-08861E926D42}"/>
              </a:ext>
            </a:extLst>
          </p:cNvPr>
          <p:cNvSpPr txBox="1"/>
          <p:nvPr/>
        </p:nvSpPr>
        <p:spPr>
          <a:xfrm>
            <a:off x="287080" y="240637"/>
            <a:ext cx="10685720" cy="461665"/>
          </a:xfrm>
          <a:prstGeom prst="rect">
            <a:avLst/>
          </a:prstGeom>
          <a:noFill/>
        </p:spPr>
        <p:txBody>
          <a:bodyPr wrap="square" rtlCol="0">
            <a:spAutoFit/>
          </a:bodyPr>
          <a:lstStyle/>
          <a:p>
            <a:r>
              <a:rPr lang="ja-JP" altLang="en-US" sz="2400" b="1" dirty="0"/>
              <a:t>土砂災害警戒情報が出されるまで</a:t>
            </a:r>
            <a:endParaRPr kumimoji="1" lang="en-US" altLang="ja-JP" sz="2400" b="1" dirty="0"/>
          </a:p>
        </p:txBody>
      </p:sp>
      <p:pic>
        <p:nvPicPr>
          <p:cNvPr id="2050" name="Picture 2" descr="雨によって引き起こされる災害発生の危険度の高まりを評価する技術　土壌雨量指数・表面雨量指数・流域雨量指数と危険度分布">
            <a:extLst>
              <a:ext uri="{FF2B5EF4-FFF2-40B4-BE49-F238E27FC236}">
                <a16:creationId xmlns:a16="http://schemas.microsoft.com/office/drawing/2014/main" id="{3DA32A47-4383-FD6B-1290-0BA667E16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654" y="802758"/>
            <a:ext cx="9469026" cy="5871422"/>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A2B47C9-243A-F3CE-AA29-F6C48C5D9FA5}"/>
              </a:ext>
            </a:extLst>
          </p:cNvPr>
          <p:cNvSpPr txBox="1"/>
          <p:nvPr/>
        </p:nvSpPr>
        <p:spPr>
          <a:xfrm>
            <a:off x="0" y="6488668"/>
            <a:ext cx="2073019" cy="369332"/>
          </a:xfrm>
          <a:prstGeom prst="rect">
            <a:avLst/>
          </a:prstGeom>
          <a:noFill/>
        </p:spPr>
        <p:txBody>
          <a:bodyPr wrap="square" rtlCol="0">
            <a:spAutoFit/>
          </a:bodyPr>
          <a:lstStyle/>
          <a:p>
            <a:r>
              <a:rPr kumimoji="1" lang="ja-JP" altLang="en-US" dirty="0"/>
              <a:t>出典：気象庁</a:t>
            </a:r>
          </a:p>
        </p:txBody>
      </p:sp>
    </p:spTree>
    <p:extLst>
      <p:ext uri="{BB962C8B-B14F-4D97-AF65-F5344CB8AC3E}">
        <p14:creationId xmlns:p14="http://schemas.microsoft.com/office/powerpoint/2010/main" val="277937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28C2C406-0479-BFA0-E6EE-8F5FAA134CC6}"/>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pic>
        <p:nvPicPr>
          <p:cNvPr id="2" name="図 1" descr="ダイアグラム&#10;&#10;中程度の精度で自動的に生成された説明">
            <a:extLst>
              <a:ext uri="{FF2B5EF4-FFF2-40B4-BE49-F238E27FC236}">
                <a16:creationId xmlns:a16="http://schemas.microsoft.com/office/drawing/2014/main" id="{2BBF8CF6-F9CF-BC62-F2EB-29AD19520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9" y="952503"/>
            <a:ext cx="7137646" cy="3911592"/>
          </a:xfrm>
          <a:prstGeom prst="rect">
            <a:avLst/>
          </a:prstGeom>
        </p:spPr>
      </p:pic>
      <p:sp>
        <p:nvSpPr>
          <p:cNvPr id="4" name="テキスト ボックス 3">
            <a:extLst>
              <a:ext uri="{FF2B5EF4-FFF2-40B4-BE49-F238E27FC236}">
                <a16:creationId xmlns:a16="http://schemas.microsoft.com/office/drawing/2014/main" id="{C63F08BB-33EE-B800-189E-FA9FAD48F879}"/>
              </a:ext>
            </a:extLst>
          </p:cNvPr>
          <p:cNvSpPr txBox="1"/>
          <p:nvPr/>
        </p:nvSpPr>
        <p:spPr>
          <a:xfrm>
            <a:off x="287080" y="240637"/>
            <a:ext cx="10685720" cy="461665"/>
          </a:xfrm>
          <a:prstGeom prst="rect">
            <a:avLst/>
          </a:prstGeom>
          <a:noFill/>
        </p:spPr>
        <p:txBody>
          <a:bodyPr wrap="square" rtlCol="0">
            <a:spAutoFit/>
          </a:bodyPr>
          <a:lstStyle/>
          <a:p>
            <a:r>
              <a:rPr lang="ja-JP" altLang="en-US" sz="2400" b="1" dirty="0"/>
              <a:t>危険度は、土壌雨量指数と</a:t>
            </a:r>
            <a:r>
              <a:rPr lang="en-US" altLang="ja-JP" sz="2400" b="1" dirty="0"/>
              <a:t>60</a:t>
            </a:r>
            <a:r>
              <a:rPr lang="ja-JP" altLang="en-US" sz="2400" b="1" dirty="0"/>
              <a:t>分雨量の</a:t>
            </a:r>
            <a:r>
              <a:rPr lang="en-US" altLang="ja-JP" sz="2400" b="1" dirty="0"/>
              <a:t>2</a:t>
            </a:r>
            <a:r>
              <a:rPr lang="ja-JP" altLang="en-US" sz="2400" b="1" dirty="0"/>
              <a:t>時間後の予測で決まる。</a:t>
            </a:r>
            <a:endParaRPr kumimoji="1" lang="en-US" altLang="ja-JP" sz="2400" b="1" dirty="0"/>
          </a:p>
        </p:txBody>
      </p:sp>
      <p:pic>
        <p:nvPicPr>
          <p:cNvPr id="7" name="図 6" descr="カレンダー&#10;&#10;自動的に生成された説明">
            <a:extLst>
              <a:ext uri="{FF2B5EF4-FFF2-40B4-BE49-F238E27FC236}">
                <a16:creationId xmlns:a16="http://schemas.microsoft.com/office/drawing/2014/main" id="{56A390F0-EEE1-0FF7-9F8C-C0B84427A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457" y="3520231"/>
            <a:ext cx="5210014" cy="3097132"/>
          </a:xfrm>
          <a:prstGeom prst="rect">
            <a:avLst/>
          </a:prstGeom>
        </p:spPr>
      </p:pic>
      <p:sp>
        <p:nvSpPr>
          <p:cNvPr id="8" name="テキスト ボックス 7">
            <a:extLst>
              <a:ext uri="{FF2B5EF4-FFF2-40B4-BE49-F238E27FC236}">
                <a16:creationId xmlns:a16="http://schemas.microsoft.com/office/drawing/2014/main" id="{0C007A2B-025F-DA35-2232-45C69334C944}"/>
              </a:ext>
            </a:extLst>
          </p:cNvPr>
          <p:cNvSpPr txBox="1"/>
          <p:nvPr/>
        </p:nvSpPr>
        <p:spPr>
          <a:xfrm>
            <a:off x="7996714" y="3001155"/>
            <a:ext cx="3111500" cy="369332"/>
          </a:xfrm>
          <a:prstGeom prst="rect">
            <a:avLst/>
          </a:prstGeom>
          <a:noFill/>
        </p:spPr>
        <p:txBody>
          <a:bodyPr wrap="square" rtlCol="0">
            <a:spAutoFit/>
          </a:bodyPr>
          <a:lstStyle/>
          <a:p>
            <a:r>
              <a:rPr kumimoji="1" lang="ja-JP" altLang="en-US" b="1" dirty="0"/>
              <a:t>それぞれの色が持つ意味</a:t>
            </a:r>
          </a:p>
        </p:txBody>
      </p:sp>
      <p:sp>
        <p:nvSpPr>
          <p:cNvPr id="9" name="テキスト ボックス 8">
            <a:extLst>
              <a:ext uri="{FF2B5EF4-FFF2-40B4-BE49-F238E27FC236}">
                <a16:creationId xmlns:a16="http://schemas.microsoft.com/office/drawing/2014/main" id="{D01F9A0E-AD93-032B-2BE4-0E4A6180882A}"/>
              </a:ext>
            </a:extLst>
          </p:cNvPr>
          <p:cNvSpPr txBox="1"/>
          <p:nvPr/>
        </p:nvSpPr>
        <p:spPr>
          <a:xfrm>
            <a:off x="488438" y="6358039"/>
            <a:ext cx="2073019" cy="369332"/>
          </a:xfrm>
          <a:prstGeom prst="rect">
            <a:avLst/>
          </a:prstGeom>
          <a:noFill/>
        </p:spPr>
        <p:txBody>
          <a:bodyPr wrap="square" rtlCol="0">
            <a:spAutoFit/>
          </a:bodyPr>
          <a:lstStyle/>
          <a:p>
            <a:r>
              <a:rPr kumimoji="1" lang="ja-JP" altLang="en-US" dirty="0"/>
              <a:t>出典：気象庁</a:t>
            </a:r>
          </a:p>
        </p:txBody>
      </p:sp>
      <p:sp>
        <p:nvSpPr>
          <p:cNvPr id="10" name="テキスト ボックス 9">
            <a:extLst>
              <a:ext uri="{FF2B5EF4-FFF2-40B4-BE49-F238E27FC236}">
                <a16:creationId xmlns:a16="http://schemas.microsoft.com/office/drawing/2014/main" id="{AAA4DBBE-6923-3C9B-788E-43F4E466A615}"/>
              </a:ext>
            </a:extLst>
          </p:cNvPr>
          <p:cNvSpPr txBox="1"/>
          <p:nvPr/>
        </p:nvSpPr>
        <p:spPr>
          <a:xfrm>
            <a:off x="1179054" y="5013839"/>
            <a:ext cx="4845227" cy="369332"/>
          </a:xfrm>
          <a:prstGeom prst="rect">
            <a:avLst/>
          </a:prstGeom>
          <a:noFill/>
        </p:spPr>
        <p:txBody>
          <a:bodyPr wrap="square" rtlCol="0">
            <a:spAutoFit/>
          </a:bodyPr>
          <a:lstStyle/>
          <a:p>
            <a:r>
              <a:rPr kumimoji="1" lang="ja-JP" altLang="en-US" b="1" dirty="0">
                <a:solidFill>
                  <a:srgbClr val="FF0000"/>
                </a:solidFill>
              </a:rPr>
              <a:t>規格化土壌雨量指数は公開されていない。</a:t>
            </a:r>
          </a:p>
        </p:txBody>
      </p:sp>
    </p:spTree>
    <p:extLst>
      <p:ext uri="{BB962C8B-B14F-4D97-AF65-F5344CB8AC3E}">
        <p14:creationId xmlns:p14="http://schemas.microsoft.com/office/powerpoint/2010/main" val="735864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28C2C406-0479-BFA0-E6EE-8F5FAA134CC6}"/>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sp>
        <p:nvSpPr>
          <p:cNvPr id="2" name="テキスト ボックス 1">
            <a:extLst>
              <a:ext uri="{FF2B5EF4-FFF2-40B4-BE49-F238E27FC236}">
                <a16:creationId xmlns:a16="http://schemas.microsoft.com/office/drawing/2014/main" id="{173C47A9-A6E3-C7C2-E7A2-CFD8B241BA7F}"/>
              </a:ext>
            </a:extLst>
          </p:cNvPr>
          <p:cNvSpPr txBox="1"/>
          <p:nvPr/>
        </p:nvSpPr>
        <p:spPr>
          <a:xfrm>
            <a:off x="287080" y="240637"/>
            <a:ext cx="10685720" cy="461665"/>
          </a:xfrm>
          <a:prstGeom prst="rect">
            <a:avLst/>
          </a:prstGeom>
          <a:noFill/>
        </p:spPr>
        <p:txBody>
          <a:bodyPr wrap="square" rtlCol="0">
            <a:spAutoFit/>
          </a:bodyPr>
          <a:lstStyle/>
          <a:p>
            <a:r>
              <a:rPr lang="ja-JP" altLang="en-US" sz="2400" b="1" dirty="0"/>
              <a:t>仮想台風の危険度をレベル分けするまでの流れ</a:t>
            </a:r>
            <a:endParaRPr kumimoji="1" lang="en-US" altLang="ja-JP" sz="2400" b="1" dirty="0"/>
          </a:p>
        </p:txBody>
      </p:sp>
      <p:sp>
        <p:nvSpPr>
          <p:cNvPr id="4" name="正方形/長方形 3">
            <a:extLst>
              <a:ext uri="{FF2B5EF4-FFF2-40B4-BE49-F238E27FC236}">
                <a16:creationId xmlns:a16="http://schemas.microsoft.com/office/drawing/2014/main" id="{EB32546A-FDEE-E552-ADE6-27D22B2C0021}"/>
              </a:ext>
            </a:extLst>
          </p:cNvPr>
          <p:cNvSpPr/>
          <p:nvPr/>
        </p:nvSpPr>
        <p:spPr>
          <a:xfrm>
            <a:off x="985772" y="2349797"/>
            <a:ext cx="9798392" cy="10792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①台風経路アンサンブルシミュレーションをもとに各経路の降水量を算出</a:t>
            </a:r>
          </a:p>
        </p:txBody>
      </p:sp>
      <p:sp>
        <p:nvSpPr>
          <p:cNvPr id="5" name="正方形/長方形 4">
            <a:extLst>
              <a:ext uri="{FF2B5EF4-FFF2-40B4-BE49-F238E27FC236}">
                <a16:creationId xmlns:a16="http://schemas.microsoft.com/office/drawing/2014/main" id="{0DBE4EB1-16F5-5852-C749-658E7FA806D6}"/>
              </a:ext>
            </a:extLst>
          </p:cNvPr>
          <p:cNvSpPr/>
          <p:nvPr/>
        </p:nvSpPr>
        <p:spPr>
          <a:xfrm>
            <a:off x="1257390" y="4137795"/>
            <a:ext cx="9526774" cy="1079203"/>
          </a:xfrm>
          <a:prstGeom prst="rect">
            <a:avLst/>
          </a:prstGeom>
          <a:solidFill>
            <a:srgbClr val="FF7C80"/>
          </a:solidFill>
          <a:ln>
            <a:solidFill>
              <a:srgbClr val="FF7C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bg1"/>
                </a:solidFill>
              </a:rPr>
              <a:t>②過去の観測データや、警報発表のタイミングをもとに土壌雨量指数を独自で設定する</a:t>
            </a:r>
            <a:endParaRPr kumimoji="1" lang="ja-JP" altLang="en-US" b="1" dirty="0">
              <a:solidFill>
                <a:schemeClr val="bg1"/>
              </a:solidFill>
            </a:endParaRPr>
          </a:p>
        </p:txBody>
      </p:sp>
      <p:sp>
        <p:nvSpPr>
          <p:cNvPr id="9" name="テキスト ボックス 8">
            <a:extLst>
              <a:ext uri="{FF2B5EF4-FFF2-40B4-BE49-F238E27FC236}">
                <a16:creationId xmlns:a16="http://schemas.microsoft.com/office/drawing/2014/main" id="{D89A0E5E-F5E4-1C99-C6CD-DCD788C5CC4E}"/>
              </a:ext>
            </a:extLst>
          </p:cNvPr>
          <p:cNvSpPr txBox="1"/>
          <p:nvPr/>
        </p:nvSpPr>
        <p:spPr>
          <a:xfrm>
            <a:off x="1456348" y="1312443"/>
            <a:ext cx="9004300" cy="461665"/>
          </a:xfrm>
          <a:prstGeom prst="rect">
            <a:avLst/>
          </a:prstGeom>
          <a:noFill/>
        </p:spPr>
        <p:txBody>
          <a:bodyPr wrap="square" rtlCol="0">
            <a:spAutoFit/>
          </a:bodyPr>
          <a:lstStyle/>
          <a:p>
            <a:r>
              <a:rPr kumimoji="1" lang="ja-JP" altLang="en-US" sz="2400" b="1" dirty="0"/>
              <a:t>危険度は</a:t>
            </a:r>
            <a:r>
              <a:rPr kumimoji="1" lang="ja-JP" altLang="en-US" sz="2400" b="1" dirty="0">
                <a:solidFill>
                  <a:schemeClr val="accent1"/>
                </a:solidFill>
              </a:rPr>
              <a:t>降水量</a:t>
            </a:r>
            <a:r>
              <a:rPr kumimoji="1" lang="ja-JP" altLang="en-US" sz="2400" b="1" dirty="0"/>
              <a:t>と</a:t>
            </a:r>
            <a:r>
              <a:rPr kumimoji="1" lang="ja-JP" altLang="en-US" sz="2400" b="1" dirty="0">
                <a:solidFill>
                  <a:srgbClr val="FF0000"/>
                </a:solidFill>
              </a:rPr>
              <a:t>土壌雨量指数</a:t>
            </a:r>
            <a:r>
              <a:rPr kumimoji="1" lang="ja-JP" altLang="en-US" sz="2400" b="1" dirty="0"/>
              <a:t>が分かればレベル分けができる。</a:t>
            </a:r>
          </a:p>
        </p:txBody>
      </p:sp>
    </p:spTree>
    <p:extLst>
      <p:ext uri="{BB962C8B-B14F-4D97-AF65-F5344CB8AC3E}">
        <p14:creationId xmlns:p14="http://schemas.microsoft.com/office/powerpoint/2010/main" val="3978476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28C2C406-0479-BFA0-E6EE-8F5FAA134CC6}"/>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9F007EFD-F184-B28A-F61E-CF0655DD2CC1}"/>
              </a:ext>
            </a:extLst>
          </p:cNvPr>
          <p:cNvSpPr txBox="1"/>
          <p:nvPr/>
        </p:nvSpPr>
        <p:spPr>
          <a:xfrm>
            <a:off x="287079" y="240637"/>
            <a:ext cx="12195543" cy="461665"/>
          </a:xfrm>
          <a:prstGeom prst="rect">
            <a:avLst/>
          </a:prstGeom>
          <a:noFill/>
        </p:spPr>
        <p:txBody>
          <a:bodyPr wrap="square" rtlCol="0">
            <a:spAutoFit/>
          </a:bodyPr>
          <a:lstStyle/>
          <a:p>
            <a:r>
              <a:rPr kumimoji="1" lang="ja-JP" altLang="en-US" sz="2400" dirty="0"/>
              <a:t>本研究では</a:t>
            </a:r>
            <a:r>
              <a:rPr lang="ja-JP" altLang="en-US" sz="2400" b="1" dirty="0"/>
              <a:t>期間</a:t>
            </a:r>
            <a:r>
              <a:rPr kumimoji="1" lang="ja-JP" altLang="en-US" sz="2400" b="1" dirty="0"/>
              <a:t>内最大土砂災害危険度</a:t>
            </a:r>
            <a:r>
              <a:rPr kumimoji="1" lang="ja-JP" altLang="en-US" sz="2400" dirty="0"/>
              <a:t>を算出し、各地域の危険度の基準に</a:t>
            </a:r>
            <a:endParaRPr kumimoji="1" lang="en-US" altLang="ja-JP" sz="2400" b="1" dirty="0"/>
          </a:p>
        </p:txBody>
      </p:sp>
      <p:sp>
        <p:nvSpPr>
          <p:cNvPr id="5" name="テキスト ボックス 4">
            <a:extLst>
              <a:ext uri="{FF2B5EF4-FFF2-40B4-BE49-F238E27FC236}">
                <a16:creationId xmlns:a16="http://schemas.microsoft.com/office/drawing/2014/main" id="{1F461962-CD1E-DCD4-A869-C8C15DAC268E}"/>
              </a:ext>
            </a:extLst>
          </p:cNvPr>
          <p:cNvSpPr txBox="1"/>
          <p:nvPr/>
        </p:nvSpPr>
        <p:spPr>
          <a:xfrm>
            <a:off x="448650" y="1698668"/>
            <a:ext cx="5936200" cy="3970318"/>
          </a:xfrm>
          <a:prstGeom prst="rect">
            <a:avLst/>
          </a:prstGeom>
          <a:noFill/>
        </p:spPr>
        <p:txBody>
          <a:bodyPr wrap="square" rtlCol="0">
            <a:spAutoFit/>
          </a:bodyPr>
          <a:lstStyle/>
          <a:p>
            <a:r>
              <a:rPr kumimoji="1" lang="ja-JP" altLang="en-US" dirty="0"/>
              <a:t>台風</a:t>
            </a:r>
            <a:r>
              <a:rPr kumimoji="1" lang="en-US" altLang="ja-JP" dirty="0"/>
              <a:t>1</a:t>
            </a:r>
            <a:r>
              <a:rPr lang="ja-JP" altLang="en-US" dirty="0"/>
              <a:t>経路につき、</a:t>
            </a:r>
            <a:r>
              <a:rPr kumimoji="1" lang="en-US" altLang="ja-JP" dirty="0"/>
              <a:t>121</a:t>
            </a:r>
            <a:r>
              <a:rPr kumimoji="1" lang="ja-JP" altLang="en-US" dirty="0"/>
              <a:t>タイムステップの危険度データがあり、各グリッドにおいてその中で最も大きい数値を</a:t>
            </a:r>
            <a:r>
              <a:rPr lang="ja-JP" altLang="en-US" b="1" dirty="0"/>
              <a:t>期間</a:t>
            </a:r>
            <a:r>
              <a:rPr kumimoji="1" lang="ja-JP" altLang="en-US" sz="1800" b="1" dirty="0"/>
              <a:t>内最大土砂災害危険度</a:t>
            </a:r>
            <a:r>
              <a:rPr kumimoji="1" lang="ja-JP" altLang="en-US" sz="1800" dirty="0"/>
              <a:t>とする。</a:t>
            </a:r>
            <a:endParaRPr kumimoji="1" lang="en-US" altLang="ja-JP" sz="1800" dirty="0"/>
          </a:p>
          <a:p>
            <a:endParaRPr lang="en-US" altLang="ja-JP" dirty="0"/>
          </a:p>
          <a:p>
            <a:endParaRPr kumimoji="1" lang="en-US" altLang="ja-JP" sz="1800" dirty="0"/>
          </a:p>
          <a:p>
            <a:r>
              <a:rPr kumimoji="1" lang="ja-JP" altLang="en-US" sz="1800" dirty="0"/>
              <a:t>本日は、</a:t>
            </a:r>
            <a:r>
              <a:rPr kumimoji="1" lang="en-US" altLang="ja-JP" sz="1800" dirty="0"/>
              <a:t>HAGIBIS</a:t>
            </a:r>
            <a:r>
              <a:rPr kumimoji="1" lang="ja-JP" altLang="en-US" sz="1800" dirty="0"/>
              <a:t>の解析結果についてを示す。</a:t>
            </a:r>
            <a:endParaRPr kumimoji="1" lang="en-US" altLang="ja-JP" sz="1800" dirty="0"/>
          </a:p>
          <a:p>
            <a:endParaRPr lang="en-US" altLang="ja-JP" dirty="0"/>
          </a:p>
          <a:p>
            <a:endParaRPr lang="en-US" altLang="ja-JP" dirty="0"/>
          </a:p>
          <a:p>
            <a:r>
              <a:rPr kumimoji="1" lang="ja-JP" altLang="en-US" sz="1800" dirty="0"/>
              <a:t>①　期間内最大土砂災害危険度を日本すべてのグリッドで積算し、日本にとっての最悪経路を決定</a:t>
            </a:r>
            <a:endParaRPr kumimoji="1" lang="en-US" altLang="ja-JP" sz="1800" dirty="0"/>
          </a:p>
          <a:p>
            <a:endParaRPr lang="en-US" altLang="ja-JP" dirty="0"/>
          </a:p>
          <a:p>
            <a:r>
              <a:rPr kumimoji="1" lang="ja-JP" altLang="en-US" sz="1800" dirty="0"/>
              <a:t>②　各地方や都道府県ごとに、時間内最大土砂災害危険度を平均し、地形が土砂災害危険度の数値に与える影響を明らかにする。</a:t>
            </a:r>
            <a:endParaRPr kumimoji="1" lang="en-US" altLang="ja-JP" sz="1800" dirty="0"/>
          </a:p>
        </p:txBody>
      </p:sp>
      <p:pic>
        <p:nvPicPr>
          <p:cNvPr id="8194" name="Picture 2">
            <a:extLst>
              <a:ext uri="{FF2B5EF4-FFF2-40B4-BE49-F238E27FC236}">
                <a16:creationId xmlns:a16="http://schemas.microsoft.com/office/drawing/2014/main" id="{95014EA9-BA06-31AA-100B-6D287FD38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057" y="1929655"/>
            <a:ext cx="4848250" cy="359708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C73B241B-DEA0-2317-896B-BD41C686A21E}"/>
              </a:ext>
            </a:extLst>
          </p:cNvPr>
          <p:cNvSpPr txBox="1"/>
          <p:nvPr/>
        </p:nvSpPr>
        <p:spPr>
          <a:xfrm>
            <a:off x="9598182" y="5761319"/>
            <a:ext cx="2904564" cy="646331"/>
          </a:xfrm>
          <a:prstGeom prst="rect">
            <a:avLst/>
          </a:prstGeom>
          <a:noFill/>
        </p:spPr>
        <p:txBody>
          <a:bodyPr wrap="square" rtlCol="0">
            <a:spAutoFit/>
          </a:bodyPr>
          <a:lstStyle/>
          <a:p>
            <a:r>
              <a:rPr kumimoji="1" lang="en-US" altLang="ja-JP" dirty="0"/>
              <a:t>HAGIBIS</a:t>
            </a:r>
            <a:r>
              <a:rPr kumimoji="1" lang="ja-JP" altLang="en-US" dirty="0"/>
              <a:t>の経路</a:t>
            </a:r>
            <a:endParaRPr kumimoji="1" lang="en-US" altLang="ja-JP" dirty="0"/>
          </a:p>
          <a:p>
            <a:r>
              <a:rPr lang="ja-JP" altLang="en-US" dirty="0"/>
              <a:t>出典：デジタル台風</a:t>
            </a:r>
            <a:endParaRPr kumimoji="1" lang="ja-JP" altLang="en-US" dirty="0"/>
          </a:p>
        </p:txBody>
      </p:sp>
    </p:spTree>
    <p:extLst>
      <p:ext uri="{BB962C8B-B14F-4D97-AF65-F5344CB8AC3E}">
        <p14:creationId xmlns:p14="http://schemas.microsoft.com/office/powerpoint/2010/main" val="3678495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28C2C406-0479-BFA0-E6EE-8F5FAA134CC6}"/>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9F007EFD-F184-B28A-F61E-CF0655DD2CC1}"/>
              </a:ext>
            </a:extLst>
          </p:cNvPr>
          <p:cNvSpPr txBox="1"/>
          <p:nvPr/>
        </p:nvSpPr>
        <p:spPr>
          <a:xfrm>
            <a:off x="287080" y="240637"/>
            <a:ext cx="10685720" cy="461665"/>
          </a:xfrm>
          <a:prstGeom prst="rect">
            <a:avLst/>
          </a:prstGeom>
          <a:noFill/>
        </p:spPr>
        <p:txBody>
          <a:bodyPr wrap="square" rtlCol="0">
            <a:spAutoFit/>
          </a:bodyPr>
          <a:lstStyle/>
          <a:p>
            <a:r>
              <a:rPr kumimoji="1" lang="ja-JP" altLang="en-US" sz="2400" b="1" dirty="0"/>
              <a:t>令和元年東日本台風</a:t>
            </a:r>
            <a:r>
              <a:rPr kumimoji="1" lang="en-US" altLang="ja-JP" sz="2400" b="1" dirty="0"/>
              <a:t>HAGIBIS</a:t>
            </a:r>
            <a:r>
              <a:rPr kumimoji="1" lang="ja-JP" altLang="en-US" sz="2400" b="1" dirty="0"/>
              <a:t>について、日本にとって最悪経路を決定</a:t>
            </a:r>
            <a:endParaRPr kumimoji="1" lang="en-US" altLang="ja-JP" sz="2400" b="1" dirty="0"/>
          </a:p>
        </p:txBody>
      </p:sp>
      <p:pic>
        <p:nvPicPr>
          <p:cNvPr id="5" name="図 4" descr="グラフ, ヒストグラム&#10;&#10;自動的に生成された説明">
            <a:extLst>
              <a:ext uri="{FF2B5EF4-FFF2-40B4-BE49-F238E27FC236}">
                <a16:creationId xmlns:a16="http://schemas.microsoft.com/office/drawing/2014/main" id="{960E3D67-8E67-E1FE-1B90-B440DAF2B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187" y="988195"/>
            <a:ext cx="9828461" cy="5629168"/>
          </a:xfrm>
          <a:prstGeom prst="rect">
            <a:avLst/>
          </a:prstGeom>
        </p:spPr>
      </p:pic>
      <p:sp>
        <p:nvSpPr>
          <p:cNvPr id="6" name="正方形/長方形 5">
            <a:extLst>
              <a:ext uri="{FF2B5EF4-FFF2-40B4-BE49-F238E27FC236}">
                <a16:creationId xmlns:a16="http://schemas.microsoft.com/office/drawing/2014/main" id="{73BC69E1-0552-B536-25F6-66C8253E3D0D}"/>
              </a:ext>
            </a:extLst>
          </p:cNvPr>
          <p:cNvSpPr/>
          <p:nvPr/>
        </p:nvSpPr>
        <p:spPr>
          <a:xfrm>
            <a:off x="3094410" y="4352744"/>
            <a:ext cx="6127226" cy="690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日本にとって最悪の経路は</a:t>
            </a:r>
            <a:r>
              <a:rPr kumimoji="1" lang="en-US" altLang="ja-JP" b="1" dirty="0"/>
              <a:t>CTL</a:t>
            </a:r>
            <a:r>
              <a:rPr kumimoji="1" lang="ja-JP" altLang="en-US" b="1" dirty="0"/>
              <a:t>から</a:t>
            </a:r>
            <a:r>
              <a:rPr kumimoji="1" lang="en-US" altLang="ja-JP" b="1" dirty="0"/>
              <a:t>1</a:t>
            </a:r>
            <a:r>
              <a:rPr lang="ja-JP" altLang="en-US" b="1" dirty="0"/>
              <a:t>度離れた</a:t>
            </a:r>
            <a:r>
              <a:rPr kumimoji="1" lang="en-US" altLang="ja-JP" b="1" dirty="0">
                <a:solidFill>
                  <a:srgbClr val="FF0000"/>
                </a:solidFill>
              </a:rPr>
              <a:t>w010</a:t>
            </a:r>
            <a:endParaRPr kumimoji="1" lang="ja-JP" altLang="en-US" b="1" dirty="0">
              <a:solidFill>
                <a:srgbClr val="FF0000"/>
              </a:solidFill>
            </a:endParaRPr>
          </a:p>
        </p:txBody>
      </p:sp>
      <p:sp>
        <p:nvSpPr>
          <p:cNvPr id="7" name="テキスト ボックス 6">
            <a:extLst>
              <a:ext uri="{FF2B5EF4-FFF2-40B4-BE49-F238E27FC236}">
                <a16:creationId xmlns:a16="http://schemas.microsoft.com/office/drawing/2014/main" id="{7C48827B-5F57-1EBB-5F9C-10A47B50E6CB}"/>
              </a:ext>
            </a:extLst>
          </p:cNvPr>
          <p:cNvSpPr txBox="1"/>
          <p:nvPr/>
        </p:nvSpPr>
        <p:spPr>
          <a:xfrm>
            <a:off x="271033" y="2444750"/>
            <a:ext cx="587154" cy="1754326"/>
          </a:xfrm>
          <a:prstGeom prst="rect">
            <a:avLst/>
          </a:prstGeom>
          <a:noFill/>
        </p:spPr>
        <p:txBody>
          <a:bodyPr wrap="square" rtlCol="0">
            <a:spAutoFit/>
          </a:bodyPr>
          <a:lstStyle/>
          <a:p>
            <a:r>
              <a:rPr kumimoji="1" lang="ja-JP" altLang="en-US" dirty="0"/>
              <a:t>危険度積算値</a:t>
            </a:r>
          </a:p>
        </p:txBody>
      </p:sp>
      <p:sp>
        <p:nvSpPr>
          <p:cNvPr id="8" name="テキスト ボックス 7">
            <a:extLst>
              <a:ext uri="{FF2B5EF4-FFF2-40B4-BE49-F238E27FC236}">
                <a16:creationId xmlns:a16="http://schemas.microsoft.com/office/drawing/2014/main" id="{81CA154B-B96F-00D6-C1EF-A641C24BCBCB}"/>
              </a:ext>
            </a:extLst>
          </p:cNvPr>
          <p:cNvSpPr txBox="1"/>
          <p:nvPr/>
        </p:nvSpPr>
        <p:spPr>
          <a:xfrm>
            <a:off x="5903482" y="6433467"/>
            <a:ext cx="3551667" cy="369332"/>
          </a:xfrm>
          <a:prstGeom prst="rect">
            <a:avLst/>
          </a:prstGeom>
          <a:noFill/>
        </p:spPr>
        <p:txBody>
          <a:bodyPr wrap="square" rtlCol="0">
            <a:spAutoFit/>
          </a:bodyPr>
          <a:lstStyle/>
          <a:p>
            <a:r>
              <a:rPr kumimoji="1" lang="ja-JP" altLang="en-US" dirty="0"/>
              <a:t>メンバー名</a:t>
            </a:r>
          </a:p>
        </p:txBody>
      </p:sp>
    </p:spTree>
    <p:extLst>
      <p:ext uri="{BB962C8B-B14F-4D97-AF65-F5344CB8AC3E}">
        <p14:creationId xmlns:p14="http://schemas.microsoft.com/office/powerpoint/2010/main" val="4155887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28C2C406-0479-BFA0-E6EE-8F5FAA134CC6}"/>
              </a:ext>
            </a:extLst>
          </p:cNvPr>
          <p:cNvCxnSpPr>
            <a:cxnSpLocks/>
          </p:cNvCxnSpPr>
          <p:nvPr/>
        </p:nvCxnSpPr>
        <p:spPr>
          <a:xfrm>
            <a:off x="124046" y="802758"/>
            <a:ext cx="12067954" cy="0"/>
          </a:xfrm>
          <a:prstGeom prst="line">
            <a:avLst/>
          </a:prstGeom>
          <a:ln w="57150">
            <a:solidFill>
              <a:srgbClr val="1B7B7D"/>
            </a:solidFill>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9F007EFD-F184-B28A-F61E-CF0655DD2CC1}"/>
              </a:ext>
            </a:extLst>
          </p:cNvPr>
          <p:cNvSpPr txBox="1"/>
          <p:nvPr/>
        </p:nvSpPr>
        <p:spPr>
          <a:xfrm>
            <a:off x="287080" y="240637"/>
            <a:ext cx="10685720" cy="461665"/>
          </a:xfrm>
          <a:prstGeom prst="rect">
            <a:avLst/>
          </a:prstGeom>
          <a:noFill/>
        </p:spPr>
        <p:txBody>
          <a:bodyPr wrap="square" rtlCol="0">
            <a:spAutoFit/>
          </a:bodyPr>
          <a:lstStyle/>
          <a:p>
            <a:r>
              <a:rPr kumimoji="1" lang="en-US" altLang="ja-JP" sz="2400" b="1" dirty="0"/>
              <a:t>W010</a:t>
            </a:r>
            <a:r>
              <a:rPr kumimoji="1" lang="ja-JP" altLang="en-US" sz="2400" b="1" dirty="0"/>
              <a:t>の経路と地形</a:t>
            </a:r>
            <a:endParaRPr kumimoji="1" lang="en-US" altLang="ja-JP" sz="2400" b="1" dirty="0"/>
          </a:p>
        </p:txBody>
      </p:sp>
      <p:pic>
        <p:nvPicPr>
          <p:cNvPr id="7" name="図 6" descr="グラフ が含まれている画像&#10;&#10;自動的に生成された説明">
            <a:extLst>
              <a:ext uri="{FF2B5EF4-FFF2-40B4-BE49-F238E27FC236}">
                <a16:creationId xmlns:a16="http://schemas.microsoft.com/office/drawing/2014/main" id="{FB7293BF-EEB3-3BF7-7FD8-3A0B10845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25" y="1165980"/>
            <a:ext cx="4363134" cy="3563352"/>
          </a:xfrm>
          <a:prstGeom prst="rect">
            <a:avLst/>
          </a:prstGeom>
        </p:spPr>
      </p:pic>
      <p:pic>
        <p:nvPicPr>
          <p:cNvPr id="9" name="図 8" descr="マップ&#10;&#10;自動的に生成された説明">
            <a:extLst>
              <a:ext uri="{FF2B5EF4-FFF2-40B4-BE49-F238E27FC236}">
                <a16:creationId xmlns:a16="http://schemas.microsoft.com/office/drawing/2014/main" id="{22526500-617E-470D-80D8-658A00E4B97C}"/>
              </a:ext>
            </a:extLst>
          </p:cNvPr>
          <p:cNvPicPr>
            <a:picLocks noChangeAspect="1"/>
          </p:cNvPicPr>
          <p:nvPr/>
        </p:nvPicPr>
        <p:blipFill>
          <a:blip r:embed="rId3">
            <a:extLst>
              <a:ext uri="{28A0092B-C50C-407E-A947-70E740481C1C}">
                <a14:useLocalDpi xmlns:a14="http://schemas.microsoft.com/office/drawing/2010/main" val="0"/>
              </a:ext>
            </a:extLst>
          </a:blip>
          <a:srcRect l="15464" r="22657"/>
          <a:stretch/>
        </p:blipFill>
        <p:spPr>
          <a:xfrm>
            <a:off x="5384800" y="802758"/>
            <a:ext cx="5734050" cy="5760719"/>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インク 10">
                <a:extLst>
                  <a:ext uri="{FF2B5EF4-FFF2-40B4-BE49-F238E27FC236}">
                    <a16:creationId xmlns:a16="http://schemas.microsoft.com/office/drawing/2014/main" id="{026109FB-0891-B627-9B0F-0D343ECC18A4}"/>
                  </a:ext>
                </a:extLst>
              </p14:cNvPr>
              <p14:cNvContentPartPr/>
              <p14:nvPr/>
            </p14:nvContentPartPr>
            <p14:xfrm>
              <a:off x="6696762" y="1682969"/>
              <a:ext cx="4344480" cy="4296960"/>
            </p14:xfrm>
          </p:contentPart>
        </mc:Choice>
        <mc:Fallback>
          <p:pic>
            <p:nvPicPr>
              <p:cNvPr id="11" name="インク 10">
                <a:extLst>
                  <a:ext uri="{FF2B5EF4-FFF2-40B4-BE49-F238E27FC236}">
                    <a16:creationId xmlns:a16="http://schemas.microsoft.com/office/drawing/2014/main" id="{026109FB-0891-B627-9B0F-0D343ECC18A4}"/>
                  </a:ext>
                </a:extLst>
              </p:cNvPr>
              <p:cNvPicPr/>
              <p:nvPr/>
            </p:nvPicPr>
            <p:blipFill>
              <a:blip r:embed="rId5"/>
              <a:stretch>
                <a:fillRect/>
              </a:stretch>
            </p:blipFill>
            <p:spPr>
              <a:xfrm>
                <a:off x="6661122" y="1646969"/>
                <a:ext cx="4416120" cy="4368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インク 11">
                <a:extLst>
                  <a:ext uri="{FF2B5EF4-FFF2-40B4-BE49-F238E27FC236}">
                    <a16:creationId xmlns:a16="http://schemas.microsoft.com/office/drawing/2014/main" id="{42A06697-894E-308B-63BD-C6EC11C2B116}"/>
                  </a:ext>
                </a:extLst>
              </p14:cNvPr>
              <p14:cNvContentPartPr/>
              <p14:nvPr/>
            </p14:nvContentPartPr>
            <p14:xfrm>
              <a:off x="6531882" y="1644809"/>
              <a:ext cx="4783320" cy="4988520"/>
            </p14:xfrm>
          </p:contentPart>
        </mc:Choice>
        <mc:Fallback>
          <p:pic>
            <p:nvPicPr>
              <p:cNvPr id="12" name="インク 11">
                <a:extLst>
                  <a:ext uri="{FF2B5EF4-FFF2-40B4-BE49-F238E27FC236}">
                    <a16:creationId xmlns:a16="http://schemas.microsoft.com/office/drawing/2014/main" id="{42A06697-894E-308B-63BD-C6EC11C2B116}"/>
                  </a:ext>
                </a:extLst>
              </p:cNvPr>
              <p:cNvPicPr/>
              <p:nvPr/>
            </p:nvPicPr>
            <p:blipFill>
              <a:blip r:embed="rId7"/>
              <a:stretch>
                <a:fillRect/>
              </a:stretch>
            </p:blipFill>
            <p:spPr>
              <a:xfrm>
                <a:off x="6496242" y="1608809"/>
                <a:ext cx="4854960" cy="5060160"/>
              </a:xfrm>
              <a:prstGeom prst="rect">
                <a:avLst/>
              </a:prstGeom>
            </p:spPr>
          </p:pic>
        </mc:Fallback>
      </mc:AlternateContent>
      <p:sp>
        <p:nvSpPr>
          <p:cNvPr id="14" name="テキスト ボックス 13">
            <a:extLst>
              <a:ext uri="{FF2B5EF4-FFF2-40B4-BE49-F238E27FC236}">
                <a16:creationId xmlns:a16="http://schemas.microsoft.com/office/drawing/2014/main" id="{37474D4E-8312-7A6E-E7D3-B3D21114B67E}"/>
              </a:ext>
            </a:extLst>
          </p:cNvPr>
          <p:cNvSpPr txBox="1"/>
          <p:nvPr/>
        </p:nvSpPr>
        <p:spPr>
          <a:xfrm>
            <a:off x="971421" y="5518264"/>
            <a:ext cx="3964569" cy="923330"/>
          </a:xfrm>
          <a:prstGeom prst="rect">
            <a:avLst/>
          </a:prstGeom>
          <a:noFill/>
        </p:spPr>
        <p:txBody>
          <a:bodyPr wrap="square">
            <a:spAutoFit/>
          </a:bodyPr>
          <a:lstStyle/>
          <a:p>
            <a:r>
              <a:rPr lang="ja-JP" altLang="en-US" dirty="0"/>
              <a:t>愛知県に上陸した後、日本アルプスの東側を通過し、関東山地へ進み福島県から太平洋に抜けるコース</a:t>
            </a:r>
          </a:p>
        </p:txBody>
      </p:sp>
      <p:sp>
        <p:nvSpPr>
          <p:cNvPr id="15" name="テキスト ボックス 14">
            <a:extLst>
              <a:ext uri="{FF2B5EF4-FFF2-40B4-BE49-F238E27FC236}">
                <a16:creationId xmlns:a16="http://schemas.microsoft.com/office/drawing/2014/main" id="{5E087D43-FDC1-39B2-8A4A-CA4243DD91D0}"/>
              </a:ext>
            </a:extLst>
          </p:cNvPr>
          <p:cNvSpPr txBox="1"/>
          <p:nvPr/>
        </p:nvSpPr>
        <p:spPr>
          <a:xfrm>
            <a:off x="1271068" y="4785711"/>
            <a:ext cx="3239133" cy="369332"/>
          </a:xfrm>
          <a:prstGeom prst="rect">
            <a:avLst/>
          </a:prstGeom>
          <a:noFill/>
        </p:spPr>
        <p:txBody>
          <a:bodyPr wrap="square" rtlCol="0">
            <a:spAutoFit/>
          </a:bodyPr>
          <a:lstStyle/>
          <a:p>
            <a:r>
              <a:rPr kumimoji="1" lang="ja-JP" altLang="en-US" dirty="0"/>
              <a:t>出典：筆保研究室</a:t>
            </a:r>
            <a:r>
              <a:rPr kumimoji="1" lang="en-US" altLang="ja-JP" dirty="0"/>
              <a:t>HP</a:t>
            </a:r>
            <a:endParaRPr kumimoji="1" lang="ja-JP" altLang="en-US" dirty="0"/>
          </a:p>
        </p:txBody>
      </p:sp>
      <p:sp>
        <p:nvSpPr>
          <p:cNvPr id="16" name="テキスト ボックス 15">
            <a:extLst>
              <a:ext uri="{FF2B5EF4-FFF2-40B4-BE49-F238E27FC236}">
                <a16:creationId xmlns:a16="http://schemas.microsoft.com/office/drawing/2014/main" id="{BC7EA0F5-41DB-1629-D7D6-9B6C6CEEF1B1}"/>
              </a:ext>
            </a:extLst>
          </p:cNvPr>
          <p:cNvSpPr txBox="1"/>
          <p:nvPr/>
        </p:nvSpPr>
        <p:spPr>
          <a:xfrm>
            <a:off x="6773510" y="6488668"/>
            <a:ext cx="3239133" cy="369332"/>
          </a:xfrm>
          <a:prstGeom prst="rect">
            <a:avLst/>
          </a:prstGeom>
          <a:noFill/>
        </p:spPr>
        <p:txBody>
          <a:bodyPr wrap="square" rtlCol="0">
            <a:spAutoFit/>
          </a:bodyPr>
          <a:lstStyle/>
          <a:p>
            <a:r>
              <a:rPr kumimoji="1" lang="ja-JP" altLang="en-US" dirty="0"/>
              <a:t>出典：国土地理院地理院地図</a:t>
            </a:r>
          </a:p>
        </p:txBody>
      </p:sp>
    </p:spTree>
    <p:extLst>
      <p:ext uri="{BB962C8B-B14F-4D97-AF65-F5344CB8AC3E}">
        <p14:creationId xmlns:p14="http://schemas.microsoft.com/office/powerpoint/2010/main" val="158608084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515</TotalTime>
  <Words>779</Words>
  <Application>Microsoft Office PowerPoint</Application>
  <PresentationFormat>ワイド画面</PresentationFormat>
  <Paragraphs>72</Paragraphs>
  <Slides>13</Slides>
  <Notes>2</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vt:i4>
      </vt:variant>
    </vt:vector>
  </HeadingPairs>
  <TitlesOfParts>
    <vt:vector size="17" baseType="lpstr">
      <vt:lpstr>游ゴシック</vt:lpstr>
      <vt:lpstr>游ゴシック Light</vt:lpstr>
      <vt:lpstr>Arial</vt:lpstr>
      <vt:lpstr>Office テーマ</vt:lpstr>
      <vt:lpstr>台風経路アンサンブルシミュレーションによる 土砂災害全国ハザードマップ開発</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Gunji Daisuke</dc:creator>
  <cp:lastModifiedBy>Gunji Daisuke</cp:lastModifiedBy>
  <cp:revision>8</cp:revision>
  <dcterms:created xsi:type="dcterms:W3CDTF">2024-10-03T20:04:03Z</dcterms:created>
  <dcterms:modified xsi:type="dcterms:W3CDTF">2024-10-04T04:43:27Z</dcterms:modified>
</cp:coreProperties>
</file>